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3"/>
  </p:notesMasterIdLst>
  <p:handoutMasterIdLst>
    <p:handoutMasterId r:id="rId24"/>
  </p:handoutMasterIdLst>
  <p:sldIdLst>
    <p:sldId id="1242" r:id="rId6"/>
    <p:sldId id="1352" r:id="rId7"/>
    <p:sldId id="1340" r:id="rId8"/>
    <p:sldId id="1341" r:id="rId9"/>
    <p:sldId id="1351" r:id="rId10"/>
    <p:sldId id="1342" r:id="rId11"/>
    <p:sldId id="1346" r:id="rId12"/>
    <p:sldId id="1353" r:id="rId13"/>
    <p:sldId id="1343" r:id="rId14"/>
    <p:sldId id="1347" r:id="rId15"/>
    <p:sldId id="1349" r:id="rId16"/>
    <p:sldId id="1350" r:id="rId17"/>
    <p:sldId id="1310" r:id="rId18"/>
    <p:sldId id="1348" r:id="rId19"/>
    <p:sldId id="1312" r:id="rId20"/>
    <p:sldId id="1313" r:id="rId21"/>
    <p:sldId id="1314" r:id="rId2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52"/>
            <p14:sldId id="1340"/>
            <p14:sldId id="1341"/>
            <p14:sldId id="1351"/>
            <p14:sldId id="1342"/>
            <p14:sldId id="1346"/>
            <p14:sldId id="1353"/>
            <p14:sldId id="1343"/>
            <p14:sldId id="1347"/>
            <p14:sldId id="1349"/>
            <p14:sldId id="1350"/>
            <p14:sldId id="1310"/>
            <p14:sldId id="1348"/>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66894" autoAdjust="0"/>
  </p:normalViewPr>
  <p:slideViewPr>
    <p:cSldViewPr snapToGrid="0">
      <p:cViewPr varScale="1">
        <p:scale>
          <a:sx n="79" d="100"/>
          <a:sy n="79" d="100"/>
        </p:scale>
        <p:origin x="16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accent1_3"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pPr marL="180000" indent="-180000"/>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pPr marL="180000" indent="-180000"/>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Store and corporate catalog</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pPr marL="180000" indent="-180000"/>
          <a:r>
            <a:rPr lang="en-US" dirty="0" smtClean="0">
              <a:latin typeface="Segoe UI" pitchFamily="34" charset="0"/>
              <a:ea typeface="Segoe UI" pitchFamily="34" charset="0"/>
              <a:cs typeface="Segoe UI" pitchFamily="34" charset="0"/>
            </a:rPr>
            <a:t>Add-in </a:t>
          </a:r>
          <a:r>
            <a:rPr lang="en-US" dirty="0" smtClean="0">
              <a:latin typeface="Segoe UI" pitchFamily="34" charset="0"/>
              <a:ea typeface="Segoe UI" pitchFamily="34" charset="0"/>
              <a:cs typeface="Segoe UI" pitchFamily="34" charset="0"/>
            </a:rPr>
            <a:t>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pPr marL="180000" indent="-180000"/>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pPr marL="180000" indent="-180000"/>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pPr marL="180000" indent="-180000"/>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pPr marL="180000" indent="-180000"/>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pPr marL="180000" indent="-180000"/>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pPr marL="180000" indent="-180000"/>
          <a:r>
            <a:rPr lang="en-US" dirty="0" smtClean="0">
              <a:latin typeface="Segoe UI" pitchFamily="34" charset="0"/>
              <a:ea typeface="Segoe UI" pitchFamily="34" charset="0"/>
              <a:cs typeface="Segoe UI" pitchFamily="34" charset="0"/>
            </a:rPr>
            <a:t>SP </a:t>
          </a:r>
          <a:r>
            <a:rPr lang="en-US" dirty="0" smtClean="0">
              <a:latin typeface="Segoe UI" pitchFamily="34" charset="0"/>
              <a:ea typeface="Segoe UI" pitchFamily="34" charset="0"/>
              <a:cs typeface="Segoe UI" pitchFamily="34" charset="0"/>
            </a:rPr>
            <a:t>add-in </a:t>
          </a:r>
          <a:r>
            <a:rPr lang="en-US" dirty="0" smtClean="0">
              <a:latin typeface="Segoe UI" pitchFamily="34" charset="0"/>
              <a:ea typeface="Segoe UI" pitchFamily="34" charset="0"/>
              <a:cs typeface="Segoe UI" pitchFamily="34" charset="0"/>
            </a:rPr>
            <a:t>dimension with provider hosted </a:t>
          </a:r>
          <a:r>
            <a:rPr lang="en-US" dirty="0" smtClean="0">
              <a:latin typeface="Segoe UI" pitchFamily="34" charset="0"/>
              <a:ea typeface="Segoe UI" pitchFamily="34" charset="0"/>
              <a:cs typeface="Segoe UI" pitchFamily="34" charset="0"/>
            </a:rPr>
            <a:t>add-ins </a:t>
          </a:r>
          <a:r>
            <a:rPr lang="en-US" dirty="0" smtClean="0">
              <a:latin typeface="Segoe UI" pitchFamily="34" charset="0"/>
              <a:ea typeface="Segoe UI" pitchFamily="34" charset="0"/>
              <a:cs typeface="Segoe UI" pitchFamily="34" charset="0"/>
            </a:rPr>
            <a:t>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pPr marL="180000" indent="-180000"/>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pPr marL="180000" indent="-180000"/>
          <a:r>
            <a:rPr lang="en-US" dirty="0" smtClean="0">
              <a:latin typeface="Segoe UI" pitchFamily="34" charset="0"/>
              <a:ea typeface="Segoe UI" pitchFamily="34" charset="0"/>
              <a:cs typeface="Segoe UI" pitchFamily="34" charset="0"/>
            </a:rPr>
            <a:t>SharePoint customizations, not customer 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pPr marL="180000" indent="-180000"/>
          <a:r>
            <a:rPr lang="en-US" dirty="0" smtClean="0">
              <a:latin typeface="Segoe UI" pitchFamily="34" charset="0"/>
              <a:ea typeface="Segoe UI" pitchFamily="34" charset="0"/>
              <a:cs typeface="Segoe UI" pitchFamily="34" charset="0"/>
            </a:rPr>
            <a:t>Customer 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dgm:spPr/>
      <dgm:t>
        <a:bodyPr/>
        <a:lstStyle/>
        <a:p>
          <a:pPr marL="180000" indent="-180000"/>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pPr marL="180000" indent="-180000"/>
          <a:r>
            <a:rPr lang="en-US" dirty="0" smtClean="0">
              <a:latin typeface="Segoe UI" pitchFamily="34" charset="0"/>
              <a:ea typeface="Segoe UI" pitchFamily="34" charset="0"/>
              <a:cs typeface="Segoe UI" pitchFamily="34" charset="0"/>
            </a:rPr>
            <a:t>Not only for market place or store, but also as platform for customer 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7285114B-BE7F-45ED-A0F3-97AA8F93C299}" type="presOf" srcId="{48928369-A2E2-4E7A-A326-14BF69087418}" destId="{C0FABB9A-5F48-479E-9874-1253769D5136}" srcOrd="0" destOrd="1" presId="urn:microsoft.com/office/officeart/2005/8/layout/hList1"/>
    <dgm:cxn modelId="{D292985E-2B7E-4BED-A0D1-5D1991671BB5}" type="presOf" srcId="{64FC4C3C-105D-4227-823A-56FC988FC1ED}" destId="{8BE1DD3E-3025-49F8-B195-40AD3402D91D}" srcOrd="0" destOrd="3" presId="urn:microsoft.com/office/officeart/2005/8/layout/hList1"/>
    <dgm:cxn modelId="{47C1BF14-BEB1-40F3-A16B-ABD1AB86BC5A}" srcId="{D3F22B3D-9770-43AA-A1EB-A2A9DC6605A9}" destId="{203AA408-5D0C-4A6F-8877-27731B1514B7}" srcOrd="3" destOrd="0" parTransId="{30E5536A-068B-4286-9503-01F68E89F03F}" sibTransId="{C13EC596-1177-45D3-85FF-7188881F3A3C}"/>
    <dgm:cxn modelId="{CDB7D65E-701A-4D84-8056-C7C32211221D}" type="presOf" srcId="{203AA408-5D0C-4A6F-8877-27731B1514B7}" destId="{16C0A052-62DA-4A3B-BA0C-E09755F8AABD}" srcOrd="0" destOrd="3" presId="urn:microsoft.com/office/officeart/2005/8/layout/hList1"/>
    <dgm:cxn modelId="{4C988D57-AD93-446A-A0CB-BE17179029EC}" type="presOf" srcId="{89FC8351-6838-4D94-AA45-53D4370CC54B}" destId="{16C0A052-62DA-4A3B-BA0C-E09755F8AABD}" srcOrd="0" destOrd="2" presId="urn:microsoft.com/office/officeart/2005/8/layout/hList1"/>
    <dgm:cxn modelId="{6A9A6586-4E63-4071-A8A4-255FC855D91C}" type="presOf" srcId="{77E3836B-F091-4146-AA31-CB4D986C9D6E}" destId="{16C0A052-62DA-4A3B-BA0C-E09755F8AABD}" srcOrd="0" destOrd="4"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1F9AAFA7-A719-411B-8992-B1A4B1143E58}" type="presOf" srcId="{7CE19965-B7CE-4ADC-B540-DFBA7D5EAC48}" destId="{16C0A052-62DA-4A3B-BA0C-E09755F8AABD}" srcOrd="0" destOrd="1" presId="urn:microsoft.com/office/officeart/2005/8/layout/hList1"/>
    <dgm:cxn modelId="{22618DCE-CC92-4D42-AA63-714FA6E934A9}" srcId="{18F0396C-A264-4D07-BFD8-88627524926B}" destId="{973A7279-8A37-4092-9323-219922A41352}" srcOrd="3" destOrd="0" parTransId="{A9A3B2BA-5A91-4FD5-B18E-6B824BC8F786}" sibTransId="{0B4DA18E-66EB-4528-998D-7214B2592B82}"/>
    <dgm:cxn modelId="{BC04A7A2-3FFC-4B65-83F1-610C8318DC84}" type="presOf" srcId="{88911F12-7A3C-416A-A0FC-50F170A21732}" destId="{C0FABB9A-5F48-479E-9874-1253769D5136}" srcOrd="0" destOrd="4" presId="urn:microsoft.com/office/officeart/2005/8/layout/hList1"/>
    <dgm:cxn modelId="{ACD7DFFF-2ADE-4C57-99D4-9263E7F343E8}" type="presOf" srcId="{F2A3EFBE-D152-4C96-8777-AB1862609997}" destId="{D9173271-2792-41B0-9FB6-9AE9738E571F}"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7C0F8A7E-D76A-49EB-A1B4-E12C5C612438}" type="presOf" srcId="{E1AA1CB0-4CC9-4D76-B126-BDEDAA124EB1}" destId="{8BE1DD3E-3025-49F8-B195-40AD3402D91D}" srcOrd="0" destOrd="0" presId="urn:microsoft.com/office/officeart/2005/8/layout/hList1"/>
    <dgm:cxn modelId="{FC24C603-A558-4826-AB7F-E43F25ABEECF}" type="presOf" srcId="{894C641E-A83D-4EBB-95D3-0D6AD185F362}" destId="{30BD99D3-91C9-47CE-8CDD-B244DF80A3D1}" srcOrd="0" destOrd="0" presId="urn:microsoft.com/office/officeart/2005/8/layout/hList1"/>
    <dgm:cxn modelId="{346526FE-384A-4CC1-B118-30FD0C0559F1}" type="presOf" srcId="{517DD29E-089C-493F-94DB-41DD473D1297}" destId="{C0FABB9A-5F48-479E-9874-1253769D5136}" srcOrd="0" destOrd="2"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C628A6AD-C7CB-40BE-B839-28E5C6022A79}" type="presOf" srcId="{AE1E38E1-E9F4-4CF8-AF52-FDA4C5F14FC9}" destId="{8BE1DD3E-3025-49F8-B195-40AD3402D91D}" srcOrd="0" destOrd="2" presId="urn:microsoft.com/office/officeart/2005/8/layout/hList1"/>
    <dgm:cxn modelId="{DC201C1F-C2D8-4787-A559-5C55AD06F50B}" type="presOf" srcId="{9DA0D8F9-C4E6-4D9C-A2E4-269C0038FA05}" destId="{16C0A052-62DA-4A3B-BA0C-E09755F8AABD}" srcOrd="0" destOrd="0" presId="urn:microsoft.com/office/officeart/2005/8/layout/hList1"/>
    <dgm:cxn modelId="{AB6C1188-6A0D-46D9-B71E-1CBB641C851C}" type="presOf" srcId="{18F0396C-A264-4D07-BFD8-88627524926B}" destId="{A30E9832-11BE-427E-AA20-FB19A460AFB8}" srcOrd="0" destOrd="0"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42760E53-4AFA-41CA-B509-387F58AEF538}" srcId="{D3F22B3D-9770-43AA-A1EB-A2A9DC6605A9}" destId="{77E3836B-F091-4146-AA31-CB4D986C9D6E}" srcOrd="4" destOrd="0" parTransId="{C622069F-D5E5-48D2-AEF4-8E2126D549DF}" sibTransId="{B22E0CD8-B0A8-4FAA-B093-47EB3E4A8A63}"/>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A8ADAA09-6971-4D6C-8224-D77C1B96708B}" type="presOf" srcId="{973A7279-8A37-4092-9323-219922A41352}" destId="{C0FABB9A-5F48-479E-9874-1253769D5136}" srcOrd="0" destOrd="3" presId="urn:microsoft.com/office/officeart/2005/8/layout/hList1"/>
    <dgm:cxn modelId="{FCA2700A-9959-404A-A795-2899BD6F4DE0}" type="presOf" srcId="{D3F22B3D-9770-43AA-A1EB-A2A9DC6605A9}" destId="{61E6996F-FAB0-4C07-ADCA-3EDB9B6C1B60}" srcOrd="0" destOrd="0" presId="urn:microsoft.com/office/officeart/2005/8/layout/hList1"/>
    <dgm:cxn modelId="{F32E7568-8C92-47FA-9909-5458656D9D7A}" type="presOf" srcId="{06283B16-6FEB-4077-AB9F-15DFBA70C661}" destId="{8BE1DD3E-3025-49F8-B195-40AD3402D91D}" srcOrd="0" destOrd="1"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F32BA2F4-BE0C-48CE-BA7F-80CEAB7FFE2C}" srcId="{F2A3EFBE-D152-4C96-8777-AB1862609997}" destId="{894C641E-A83D-4EBB-95D3-0D6AD185F362}" srcOrd="2" destOrd="0" parTransId="{5A5BFFAE-1AA4-4622-8686-ABCFD9328F9D}" sibTransId="{E5CD2DDC-AB39-4483-895C-4A095197A5BF}"/>
    <dgm:cxn modelId="{A9A3B3B7-5FD4-49C9-B9AC-50C3C24625E3}" type="presOf" srcId="{CE14AEA9-F8A5-4533-AEFE-F294A418296B}" destId="{C0FABB9A-5F48-479E-9874-1253769D5136}" srcOrd="0" destOrd="0" presId="urn:microsoft.com/office/officeart/2005/8/layout/hList1"/>
    <dgm:cxn modelId="{FBACD6D8-0C3C-4F96-B99F-BCC9C0B19B1D}" srcId="{D3F22B3D-9770-43AA-A1EB-A2A9DC6605A9}" destId="{89FC8351-6838-4D94-AA45-53D4370CC54B}" srcOrd="2" destOrd="0" parTransId="{544949E7-441A-42DD-BDD1-9CFD163E5624}" sibTransId="{B99552ED-70FB-4845-8A1C-2476764BF480}"/>
    <dgm:cxn modelId="{8957801A-00A1-46FD-A602-4A281D3D615C}" type="presParOf" srcId="{D9173271-2792-41B0-9FB6-9AE9738E571F}" destId="{8073F846-8987-4DCB-B978-4B5C318D4451}" srcOrd="0" destOrd="0" presId="urn:microsoft.com/office/officeart/2005/8/layout/hList1"/>
    <dgm:cxn modelId="{61A25B23-CC19-4638-BAD2-73C8B6D9B303}" type="presParOf" srcId="{8073F846-8987-4DCB-B978-4B5C318D4451}" destId="{61E6996F-FAB0-4C07-ADCA-3EDB9B6C1B60}" srcOrd="0" destOrd="0" presId="urn:microsoft.com/office/officeart/2005/8/layout/hList1"/>
    <dgm:cxn modelId="{24E772F0-0290-4570-A0DC-7FC294C22B3E}" type="presParOf" srcId="{8073F846-8987-4DCB-B978-4B5C318D4451}" destId="{16C0A052-62DA-4A3B-BA0C-E09755F8AABD}" srcOrd="1" destOrd="0" presId="urn:microsoft.com/office/officeart/2005/8/layout/hList1"/>
    <dgm:cxn modelId="{1E36FA91-66E4-454A-A2FF-5712FDE26118}" type="presParOf" srcId="{D9173271-2792-41B0-9FB6-9AE9738E571F}" destId="{CC06C43B-81ED-4335-B593-5B220083DC7E}" srcOrd="1" destOrd="0" presId="urn:microsoft.com/office/officeart/2005/8/layout/hList1"/>
    <dgm:cxn modelId="{6FC950B2-16E8-4D06-B30E-09894835ADCD}" type="presParOf" srcId="{D9173271-2792-41B0-9FB6-9AE9738E571F}" destId="{CD88C85A-7321-410B-AAC7-1BB550DB0261}" srcOrd="2" destOrd="0" presId="urn:microsoft.com/office/officeart/2005/8/layout/hList1"/>
    <dgm:cxn modelId="{15AF8139-8915-4E50-B236-4EF1A77E42EA}" type="presParOf" srcId="{CD88C85A-7321-410B-AAC7-1BB550DB0261}" destId="{A30E9832-11BE-427E-AA20-FB19A460AFB8}" srcOrd="0" destOrd="0" presId="urn:microsoft.com/office/officeart/2005/8/layout/hList1"/>
    <dgm:cxn modelId="{24CBA512-20BD-4C3A-A6B1-738658AA1103}" type="presParOf" srcId="{CD88C85A-7321-410B-AAC7-1BB550DB0261}" destId="{C0FABB9A-5F48-479E-9874-1253769D5136}" srcOrd="1" destOrd="0" presId="urn:microsoft.com/office/officeart/2005/8/layout/hList1"/>
    <dgm:cxn modelId="{444152F3-78E7-4C5C-8F17-1065B7B0AB4D}" type="presParOf" srcId="{D9173271-2792-41B0-9FB6-9AE9738E571F}" destId="{DE93CCDD-7AE4-4355-A61F-F3854169B8B2}" srcOrd="3" destOrd="0" presId="urn:microsoft.com/office/officeart/2005/8/layout/hList1"/>
    <dgm:cxn modelId="{A8F57A29-5023-47F4-AA26-CCC93FAF5FEA}" type="presParOf" srcId="{D9173271-2792-41B0-9FB6-9AE9738E571F}" destId="{B4FC05DB-C57C-425B-9F66-10976F6CF9C6}" srcOrd="4" destOrd="0" presId="urn:microsoft.com/office/officeart/2005/8/layout/hList1"/>
    <dgm:cxn modelId="{9170B28D-D477-48A1-BE7E-44002A59426F}" type="presParOf" srcId="{B4FC05DB-C57C-425B-9F66-10976F6CF9C6}" destId="{30BD99D3-91C9-47CE-8CDD-B244DF80A3D1}" srcOrd="0" destOrd="0" presId="urn:microsoft.com/office/officeart/2005/8/layout/hList1"/>
    <dgm:cxn modelId="{647F5182-08D0-4298-A7A8-1A85B7144D43}"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6996F-FAB0-4C07-ADCA-3EDB9B6C1B60}">
      <dsp:nvSpPr>
        <dsp:cNvPr id="0" name=""/>
        <dsp:cNvSpPr/>
      </dsp:nvSpPr>
      <dsp:spPr>
        <a:xfrm>
          <a:off x="3043" y="128507"/>
          <a:ext cx="2967419" cy="432000"/>
        </a:xfrm>
        <a:prstGeom prst="rect">
          <a:avLst/>
        </a:prstGeom>
        <a:solidFill>
          <a:schemeClr val="accent1">
            <a:shade val="8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Classic - Full trust solutions</a:t>
          </a:r>
          <a:endParaRPr lang="en-US" sz="1500" kern="1200" dirty="0">
            <a:latin typeface="Segoe UI" pitchFamily="34" charset="0"/>
            <a:ea typeface="Segoe UI" pitchFamily="34" charset="0"/>
            <a:cs typeface="Segoe UI" pitchFamily="34" charset="0"/>
          </a:endParaRPr>
        </a:p>
      </dsp:txBody>
      <dsp:txXfrm>
        <a:off x="3043" y="128507"/>
        <a:ext cx="2967419" cy="432000"/>
      </dsp:txXfrm>
    </dsp:sp>
    <dsp:sp modelId="{16C0A052-62DA-4A3B-BA0C-E09755F8AABD}">
      <dsp:nvSpPr>
        <dsp:cNvPr id="0" name=""/>
        <dsp:cNvSpPr/>
      </dsp:nvSpPr>
      <dsp:spPr>
        <a:xfrm>
          <a:off x="0" y="573625"/>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ISV solutions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Platform level customizations to on-premises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service applications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 WCF services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SharePoint customizations, not customer specific customizations</a:t>
          </a:r>
          <a:endParaRPr lang="en-US" sz="1500" kern="1200" dirty="0">
            <a:latin typeface="Segoe UI" pitchFamily="34" charset="0"/>
            <a:ea typeface="Segoe UI" pitchFamily="34" charset="0"/>
            <a:cs typeface="Segoe UI" pitchFamily="34" charset="0"/>
          </a:endParaRPr>
        </a:p>
      </dsp:txBody>
      <dsp:txXfrm>
        <a:off x="0" y="573625"/>
        <a:ext cx="2967419" cy="2864235"/>
      </dsp:txXfrm>
    </dsp:sp>
    <dsp:sp modelId="{A30E9832-11BE-427E-AA20-FB19A460AFB8}">
      <dsp:nvSpPr>
        <dsp:cNvPr id="0" name=""/>
        <dsp:cNvSpPr/>
      </dsp:nvSpPr>
      <dsp:spPr>
        <a:xfrm>
          <a:off x="3385902" y="128507"/>
          <a:ext cx="2967419" cy="432000"/>
        </a:xfrm>
        <a:prstGeom prst="rect">
          <a:avLst/>
        </a:prstGeom>
        <a:solidFill>
          <a:schemeClr val="accent1">
            <a:shade val="80000"/>
            <a:hueOff val="-316327"/>
            <a:satOff val="-11484"/>
            <a:lumOff val="17374"/>
            <a:alphaOff val="0"/>
          </a:schemeClr>
        </a:solidFill>
        <a:ln w="10795" cap="flat" cmpd="sng" algn="ctr">
          <a:solidFill>
            <a:schemeClr val="accent1">
              <a:shade val="80000"/>
              <a:hueOff val="-316327"/>
              <a:satOff val="-11484"/>
              <a:lumOff val="1737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sz="1500" kern="1200"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sp:txBody>
      <dsp:txXfrm>
        <a:off x="3385902" y="128507"/>
        <a:ext cx="2967419" cy="432000"/>
      </dsp:txXfrm>
    </dsp:sp>
    <dsp:sp modelId="{C0FABB9A-5F48-479E-9874-1253769D5136}">
      <dsp:nvSpPr>
        <dsp:cNvPr id="0" name=""/>
        <dsp:cNvSpPr/>
      </dsp:nvSpPr>
      <dsp:spPr>
        <a:xfrm>
          <a:off x="3385902"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Server side controls as JavaScript on page layouts and master pages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Remote provisioning for elements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Embracing un-ghosted model</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SP </a:t>
          </a:r>
          <a:r>
            <a:rPr lang="en-US" sz="1500" kern="1200" dirty="0" smtClean="0">
              <a:latin typeface="Segoe UI" pitchFamily="34" charset="0"/>
              <a:ea typeface="Segoe UI" pitchFamily="34" charset="0"/>
              <a:cs typeface="Segoe UI" pitchFamily="34" charset="0"/>
            </a:rPr>
            <a:t>add-in </a:t>
          </a:r>
          <a:r>
            <a:rPr lang="en-US" sz="1500" kern="1200" dirty="0" smtClean="0">
              <a:latin typeface="Segoe UI" pitchFamily="34" charset="0"/>
              <a:ea typeface="Segoe UI" pitchFamily="34" charset="0"/>
              <a:cs typeface="Segoe UI" pitchFamily="34" charset="0"/>
            </a:rPr>
            <a:t>dimension with provider hosted </a:t>
          </a:r>
          <a:r>
            <a:rPr lang="en-US" sz="1500" kern="1200" dirty="0" smtClean="0">
              <a:latin typeface="Segoe UI" pitchFamily="34" charset="0"/>
              <a:ea typeface="Segoe UI" pitchFamily="34" charset="0"/>
              <a:cs typeface="Segoe UI" pitchFamily="34" charset="0"/>
            </a:rPr>
            <a:t>add-ins </a:t>
          </a:r>
          <a:r>
            <a:rPr lang="en-US" sz="1500" kern="1200" dirty="0" smtClean="0">
              <a:latin typeface="Segoe UI" pitchFamily="34" charset="0"/>
              <a:ea typeface="Segoe UI" pitchFamily="34" charset="0"/>
              <a:cs typeface="Segoe UI" pitchFamily="34" charset="0"/>
            </a:rPr>
            <a:t>to provide new capabilities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Customer specific customizations</a:t>
          </a:r>
          <a:endParaRPr lang="en-US" sz="1500" kern="1200" dirty="0">
            <a:latin typeface="Segoe UI" pitchFamily="34" charset="0"/>
            <a:ea typeface="Segoe UI" pitchFamily="34" charset="0"/>
            <a:cs typeface="Segoe UI" pitchFamily="34" charset="0"/>
          </a:endParaRPr>
        </a:p>
      </dsp:txBody>
      <dsp:txXfrm>
        <a:off x="3385902" y="560507"/>
        <a:ext cx="2967419" cy="2864235"/>
      </dsp:txXfrm>
    </dsp:sp>
    <dsp:sp modelId="{30BD99D3-91C9-47CE-8CDD-B244DF80A3D1}">
      <dsp:nvSpPr>
        <dsp:cNvPr id="0" name=""/>
        <dsp:cNvSpPr/>
      </dsp:nvSpPr>
      <dsp:spPr>
        <a:xfrm>
          <a:off x="6768760" y="128507"/>
          <a:ext cx="2967419" cy="432000"/>
        </a:xfrm>
        <a:prstGeom prst="rect">
          <a:avLst/>
        </a:prstGeom>
        <a:solidFill>
          <a:schemeClr val="accent1">
            <a:shade val="80000"/>
            <a:hueOff val="-632654"/>
            <a:satOff val="-22968"/>
            <a:lumOff val="34749"/>
            <a:alphaOff val="0"/>
          </a:schemeClr>
        </a:solidFill>
        <a:ln w="10795" cap="flat" cmpd="sng" algn="ctr">
          <a:solidFill>
            <a:schemeClr val="accent1">
              <a:shade val="80000"/>
              <a:hueOff val="-632654"/>
              <a:satOff val="-22968"/>
              <a:lumOff val="347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latin typeface="Segoe UI" pitchFamily="34" charset="0"/>
              <a:ea typeface="Segoe UI" pitchFamily="34" charset="0"/>
              <a:cs typeface="Segoe UI" pitchFamily="34" charset="0"/>
            </a:rPr>
            <a:t>Store and corporate catalog</a:t>
          </a:r>
          <a:endParaRPr lang="en-US" sz="1500" kern="1200" dirty="0">
            <a:latin typeface="Segoe UI" pitchFamily="34" charset="0"/>
            <a:ea typeface="Segoe UI" pitchFamily="34" charset="0"/>
            <a:cs typeface="Segoe UI" pitchFamily="34" charset="0"/>
          </a:endParaRPr>
        </a:p>
      </dsp:txBody>
      <dsp:txXfrm>
        <a:off x="6768760" y="128507"/>
        <a:ext cx="2967419" cy="432000"/>
      </dsp:txXfrm>
    </dsp:sp>
    <dsp:sp modelId="{8BE1DD3E-3025-49F8-B195-40AD3402D91D}">
      <dsp:nvSpPr>
        <dsp:cNvPr id="0" name=""/>
        <dsp:cNvSpPr/>
      </dsp:nvSpPr>
      <dsp:spPr>
        <a:xfrm>
          <a:off x="6768760" y="560507"/>
          <a:ext cx="2967419" cy="286423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Add-in </a:t>
          </a:r>
          <a:r>
            <a:rPr lang="en-US" sz="1500" kern="1200" dirty="0" smtClean="0">
              <a:latin typeface="Segoe UI" pitchFamily="34" charset="0"/>
              <a:ea typeface="Segoe UI" pitchFamily="34" charset="0"/>
              <a:cs typeface="Segoe UI" pitchFamily="34" charset="0"/>
            </a:rPr>
            <a:t>catalog based solution</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Packaged reusable solutions built for specific functionality</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r>
            <a:rPr lang="en-US" sz="1500" kern="1200" dirty="0" smtClean="0">
              <a:latin typeface="Segoe UI" pitchFamily="34" charset="0"/>
              <a:ea typeface="Segoe UI" pitchFamily="34" charset="0"/>
              <a:cs typeface="Segoe UI" pitchFamily="34" charset="0"/>
            </a:rPr>
            <a:t>Not only for market place or store, but also as platform for customer specific customizations</a:t>
          </a:r>
          <a:endParaRPr lang="en-US" sz="1500" kern="1200" dirty="0">
            <a:latin typeface="Segoe UI" pitchFamily="34" charset="0"/>
            <a:ea typeface="Segoe UI" pitchFamily="34" charset="0"/>
            <a:cs typeface="Segoe UI" pitchFamily="34" charset="0"/>
          </a:endParaRPr>
        </a:p>
        <a:p>
          <a:pPr marL="180000" lvl="1" indent="-180000" algn="l" defTabSz="666750">
            <a:lnSpc>
              <a:spcPct val="90000"/>
            </a:lnSpc>
            <a:spcBef>
              <a:spcPct val="0"/>
            </a:spcBef>
            <a:spcAft>
              <a:spcPct val="15000"/>
            </a:spcAft>
            <a:buChar char="••"/>
          </a:pPr>
          <a:endParaRPr lang="en-US" sz="1500" kern="1200" dirty="0">
            <a:latin typeface="Segoe UI" pitchFamily="34" charset="0"/>
            <a:ea typeface="Segoe UI" pitchFamily="34" charset="0"/>
            <a:cs typeface="Segoe UI" pitchFamily="34" charset="0"/>
          </a:endParaRPr>
        </a:p>
      </dsp:txBody>
      <dsp:txXfrm>
        <a:off x="6768760" y="560507"/>
        <a:ext cx="2967419" cy="28642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2015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pic>
        <p:nvPicPr>
          <p:cNvPr id="5" name="Picture 4"/>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5572561" y="0"/>
            <a:ext cx="1514039" cy="670411"/>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r>
              <a:rPr lang="en-US" dirty="0" smtClean="0">
                <a:solidFill>
                  <a:schemeClr val="bg1"/>
                </a:solidFill>
              </a:rPr>
              <a:t>Introduction to the PnP Transformation Process</a:t>
            </a: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kern="1200" dirty="0" smtClean="0">
                <a:solidFill>
                  <a:schemeClr val="tx1"/>
                </a:solidFill>
                <a:latin typeface="Segoe UI Light" pitchFamily="34" charset="0"/>
                <a:ea typeface="+mn-ea"/>
                <a:cs typeface="+mn-cs"/>
              </a:rPr>
              <a:t>This shows possible factory based model for larger deployments</a:t>
            </a:r>
            <a:r>
              <a:rPr lang="en-US" sz="1600" kern="1200" baseline="0" dirty="0" smtClean="0">
                <a:solidFill>
                  <a:schemeClr val="tx1"/>
                </a:solidFill>
                <a:latin typeface="Segoe UI Light" pitchFamily="34" charset="0"/>
                <a:ea typeface="+mn-ea"/>
                <a:cs typeface="+mn-cs"/>
              </a:rPr>
              <a:t> with significant amount of customizations and applications to transform. Key point is to perform better initial prioritization and categorization for the application, but actual assessment and implementation phases will follow the similar process as with the smaller deployments. Solutions are looped through the process in batches based on categorization. Each iteration and batch will results additional learnings and reusable code, which will help on following batches. </a:t>
            </a:r>
          </a:p>
          <a:p>
            <a:pPr marL="0" indent="0">
              <a:buFont typeface="Arial" panose="020B0604020202020204" pitchFamily="34" charset="0"/>
              <a:buNone/>
            </a:pPr>
            <a:endParaRPr lang="en-US" sz="1600" kern="1200" dirty="0" smtClean="0">
              <a:solidFill>
                <a:schemeClr val="tx1"/>
              </a:solidFill>
              <a:latin typeface="Segoe UI Light" pitchFamily="34" charset="0"/>
              <a:ea typeface="+mn-ea"/>
              <a:cs typeface="+mn-cs"/>
            </a:endParaRPr>
          </a:p>
          <a:p>
            <a:pPr marL="285750" indent="-285750">
              <a:buFont typeface="Arial" panose="020B0604020202020204" pitchFamily="34" charset="0"/>
              <a:buChar char="•"/>
            </a:pPr>
            <a:r>
              <a:rPr lang="en-US" sz="1600" kern="1200" dirty="0" smtClean="0">
                <a:solidFill>
                  <a:schemeClr val="tx1"/>
                </a:solidFill>
                <a:latin typeface="Segoe UI Light" pitchFamily="34" charset="0"/>
                <a:ea typeface="+mn-ea"/>
                <a:cs typeface="+mn-cs"/>
              </a:rPr>
              <a:t>Initial</a:t>
            </a:r>
            <a:r>
              <a:rPr lang="en-US" sz="1600" kern="1200" baseline="0" dirty="0" smtClean="0">
                <a:solidFill>
                  <a:schemeClr val="tx1"/>
                </a:solidFill>
                <a:latin typeface="Segoe UI Light" pitchFamily="34" charset="0"/>
                <a:ea typeface="+mn-ea"/>
                <a:cs typeface="+mn-cs"/>
              </a:rPr>
              <a:t> Assessment and Rationalization</a:t>
            </a:r>
          </a:p>
          <a:p>
            <a:pPr marL="498731" lvl="1"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Same as Readiness actions (#1) in the Transformation process</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Detailed Assessment &amp; Planning</a:t>
            </a:r>
          </a:p>
          <a:p>
            <a:pPr marL="285750" indent="-285750">
              <a:buFont typeface="Arial" panose="020B0604020202020204" pitchFamily="34" charset="0"/>
              <a:buChar char="•"/>
            </a:pPr>
            <a:r>
              <a:rPr lang="en-US" sz="1600" kern="1200" baseline="0" dirty="0" smtClean="0">
                <a:solidFill>
                  <a:schemeClr val="tx1"/>
                </a:solidFill>
                <a:latin typeface="Segoe UI Light" pitchFamily="34" charset="0"/>
                <a:ea typeface="+mn-ea"/>
                <a:cs typeface="+mn-cs"/>
              </a:rPr>
              <a:t>Implementation</a:t>
            </a:r>
          </a:p>
          <a:p>
            <a:pPr marL="285750" indent="-285750">
              <a:buFont typeface="Arial" panose="020B0604020202020204" pitchFamily="34" charset="0"/>
              <a:buChar char="•"/>
            </a:pPr>
            <a:endParaRPr lang="en-US" sz="1600" kern="1200" dirty="0" smtClean="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92904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6/18/2015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6189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dirty="0"/>
          </a:p>
        </p:txBody>
      </p:sp>
    </p:spTree>
    <p:extLst>
      <p:ext uri="{BB962C8B-B14F-4D97-AF65-F5344CB8AC3E}">
        <p14:creationId xmlns:p14="http://schemas.microsoft.com/office/powerpoint/2010/main" val="3391220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Office 365 developer vision focuses on the</a:t>
            </a:r>
            <a:r>
              <a:rPr lang="en-US" baseline="0" dirty="0" smtClean="0"/>
              <a:t> </a:t>
            </a:r>
            <a:r>
              <a:rPr lang="en-US" dirty="0" smtClean="0"/>
              <a:t>Users’ experience and their data.</a:t>
            </a:r>
            <a:r>
              <a:rPr lang="en-US" baseline="0" dirty="0" smtClean="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p:txBody>
      </p:sp>
      <p:sp>
        <p:nvSpPr>
          <p:cNvPr id="4" name="Slide Number Placeholder 3"/>
          <p:cNvSpPr>
            <a:spLocks noGrp="1"/>
          </p:cNvSpPr>
          <p:nvPr>
            <p:ph type="sldNum" sz="quarter" idx="10"/>
          </p:nvPr>
        </p:nvSpPr>
        <p:spPr/>
        <p:txBody>
          <a:bodyPr/>
          <a:lstStyle/>
          <a:p>
            <a:fld id="{243EF4D2-68E2-435F-819B-A8051FCA73E5}" type="slidenum">
              <a:rPr lang="en-US" smtClean="0"/>
              <a:t>2</a:t>
            </a:fld>
            <a:endParaRPr lang="en-US"/>
          </a:p>
        </p:txBody>
      </p:sp>
    </p:spTree>
    <p:extLst>
      <p:ext uri="{BB962C8B-B14F-4D97-AF65-F5344CB8AC3E}">
        <p14:creationId xmlns:p14="http://schemas.microsoft.com/office/powerpoint/2010/main" val="408036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Full trust</a:t>
            </a:r>
            <a:r>
              <a:rPr lang="en-NZ" baseline="0" dirty="0" smtClean="0"/>
              <a:t> solutions have implications on Disaster Recovery Model</a:t>
            </a:r>
          </a:p>
          <a:p>
            <a:r>
              <a:rPr lang="en-NZ" dirty="0" smtClean="0"/>
              <a:t>Full trust solution deployments cause downtime</a:t>
            </a:r>
          </a:p>
          <a:p>
            <a:r>
              <a:rPr lang="en-NZ" dirty="0" smtClean="0"/>
              <a:t>Full trust</a:t>
            </a:r>
            <a:r>
              <a:rPr lang="en-NZ" baseline="0" dirty="0" smtClean="0"/>
              <a:t> solutions have to be closely analysed and “trusted”</a:t>
            </a:r>
          </a:p>
          <a:p>
            <a:r>
              <a:rPr lang="en-NZ" baseline="0" dirty="0" smtClean="0"/>
              <a:t>Sandbox solutions are deprecated</a:t>
            </a:r>
          </a:p>
          <a:p>
            <a:endParaRPr lang="en-NZ" dirty="0" smtClean="0"/>
          </a:p>
          <a:p>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1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High level benefits of the process and reasoning for transition.</a:t>
            </a:r>
          </a:p>
          <a:p>
            <a:pPr marL="226817" indent="-226817">
              <a:buAutoNum type="arabicParenR"/>
            </a:pPr>
            <a:endParaRPr lang="en-US" dirty="0"/>
          </a:p>
        </p:txBody>
      </p:sp>
      <p:sp>
        <p:nvSpPr>
          <p:cNvPr id="4" name="Date Placeholder 3"/>
          <p:cNvSpPr>
            <a:spLocks noGrp="1"/>
          </p:cNvSpPr>
          <p:nvPr>
            <p:ph type="dt" idx="10"/>
          </p:nvPr>
        </p:nvSpPr>
        <p:spPr>
          <a:xfrm>
            <a:off x="3978132" y="0"/>
            <a:ext cx="3043343" cy="465455"/>
          </a:xfrm>
          <a:prstGeom prst="rect">
            <a:avLst/>
          </a:prstGeom>
        </p:spPr>
        <p:txBody>
          <a:bodyPr/>
          <a:lstStyle/>
          <a:p>
            <a:fld id="{DB4CBCD6-A669-4A56-A2DB-A722ECBC3C1C}" type="datetime1">
              <a:rPr lang="en-US" smtClean="0"/>
              <a:t>6/18/2015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980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12840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General customization pointers for cloud and on-premises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FTC: Full Trust Code</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Office 365 MT: Office 365 Multi Tenant</a:t>
            </a:r>
            <a:endParaRPr lang="en-US" baseline="0" dirty="0" smtClean="0"/>
          </a:p>
          <a:p>
            <a:r>
              <a:rPr lang="en-US" dirty="0" smtClean="0"/>
              <a:t>Align to the cloud service roadmap</a:t>
            </a:r>
          </a:p>
          <a:p>
            <a:r>
              <a:rPr lang="en-US" baseline="0" dirty="0" smtClean="0"/>
              <a:t>Add-In Model </a:t>
            </a:r>
            <a:r>
              <a:rPr lang="en-US" baseline="0" dirty="0" smtClean="0"/>
              <a:t>offers new capabilities </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834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r>
              <a:rPr lang="en-US" dirty="0" smtClean="0"/>
              <a:t>Just to clear out</a:t>
            </a:r>
            <a:r>
              <a:rPr lang="en-US" baseline="0" dirty="0" smtClean="0"/>
              <a:t> hat the app model / add-in model means in Microsoft terminology. </a:t>
            </a:r>
          </a:p>
          <a:p>
            <a:endParaRPr lang="en-US" baseline="0" dirty="0" smtClean="0"/>
          </a:p>
          <a:p>
            <a:r>
              <a:rPr lang="en-US" baseline="0" dirty="0" smtClean="0"/>
              <a:t>Key pointer to land is that there’s two types of apps… typical apps in Store and in corporate catalog and client side solutions, which remotely either configure SP sites or take advantage of the SP services. </a:t>
            </a:r>
          </a:p>
          <a:p>
            <a:endParaRPr lang="en-US" baseline="0" dirty="0" smtClean="0"/>
          </a:p>
          <a:p>
            <a:r>
              <a:rPr lang="en-US" baseline="0" dirty="0" smtClean="0"/>
              <a:t>Farm solutions are supported in SP2016, but recommended only for special cases. </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7</a:t>
            </a:fld>
            <a:endParaRPr lang="en-US"/>
          </a:p>
        </p:txBody>
      </p:sp>
    </p:spTree>
    <p:extLst>
      <p:ext uri="{BB962C8B-B14F-4D97-AF65-F5344CB8AC3E}">
        <p14:creationId xmlns:p14="http://schemas.microsoft.com/office/powerpoint/2010/main" val="412444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p:txBody>
          <a:bodyPr/>
          <a:lstStyle/>
          <a:p>
            <a:r>
              <a:rPr lang="en-US"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395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Five steps divided to 2 steps.</a:t>
            </a:r>
          </a:p>
          <a:p>
            <a:r>
              <a:rPr lang="en-US" baseline="0" dirty="0" smtClean="0"/>
              <a:t>We recommend to complete first 3 actions before making detailed estimates for the following steps. This way there’s clarity on the business requirements and future target for the customizations and concentration of the transformation actions is towards the actually needed capabilities. Key step is the assessment and to understand actual business drivers and how the application works from UI perspective. This is not 1 to 1 transformation, we rather concentrate on implementing needed functionalities using app model techniques, which could result completely different kind of implementation, so looking just the existing code is not enough. </a:t>
            </a:r>
          </a:p>
          <a:p>
            <a:endParaRPr lang="en-US" baseline="0" dirty="0" smtClean="0"/>
          </a:p>
          <a:p>
            <a:r>
              <a:rPr lang="en-US" baseline="0" dirty="0" smtClean="0"/>
              <a:t>You can use assessment tooling like SPCAF during the assessment phase to analyze the existing code and the possible transition approaches. </a:t>
            </a:r>
          </a:p>
        </p:txBody>
      </p:sp>
      <p:sp>
        <p:nvSpPr>
          <p:cNvPr id="4" name="Slide Number Placeholder 3"/>
          <p:cNvSpPr>
            <a:spLocks noGrp="1"/>
          </p:cNvSpPr>
          <p:nvPr>
            <p:ph type="sldNum" sz="quarter" idx="10"/>
          </p:nvPr>
        </p:nvSpPr>
        <p:spPr/>
        <p:txBody>
          <a:bodyPr/>
          <a:lstStyle/>
          <a:p>
            <a:fld id="{69A3D4EF-FC77-4542-8C22-63DD037305B0}" type="slidenum">
              <a:rPr lang="en-US" smtClean="0"/>
              <a:t>9</a:t>
            </a:fld>
            <a:endParaRPr lang="en-US" dirty="0"/>
          </a:p>
        </p:txBody>
      </p:sp>
    </p:spTree>
    <p:extLst>
      <p:ext uri="{BB962C8B-B14F-4D97-AF65-F5344CB8AC3E}">
        <p14:creationId xmlns:p14="http://schemas.microsoft.com/office/powerpoint/2010/main" val="805279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3"/>
          <a:stretch>
            <a:fillRect/>
          </a:stretch>
        </p:blipFill>
        <p:spPr>
          <a:xfrm>
            <a:off x="6427606" y="4309651"/>
            <a:ext cx="5761219" cy="25483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pic>
        <p:nvPicPr>
          <p:cNvPr id="10" name="Picture 9"/>
          <p:cNvPicPr>
            <a:picLocks noChangeAspect="1"/>
          </p:cNvPicPr>
          <p:nvPr userDrawn="1"/>
        </p:nvPicPr>
        <p:blipFill>
          <a:blip r:embed="rId4"/>
          <a:stretch>
            <a:fillRect/>
          </a:stretch>
        </p:blipFill>
        <p:spPr>
          <a:xfrm>
            <a:off x="9296552" y="5541664"/>
            <a:ext cx="2975927" cy="1316336"/>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37756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93507" y="5881010"/>
            <a:ext cx="2191008" cy="969144"/>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a:stretch>
            <a:fillRect/>
          </a:stretch>
        </p:blipFill>
        <p:spPr>
          <a:xfrm>
            <a:off x="9893507" y="5881010"/>
            <a:ext cx="2191008" cy="970170"/>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apisandbox.msdn.microsoft.com/" TargetMode="External"/><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34.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emf"/><Relationship Id="rId4" Type="http://schemas.openxmlformats.org/officeDocument/2006/relationships/hyperlink" Target="http://stackoverflow.com/questions/tagged/ms-offi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493713" y="3922721"/>
            <a:ext cx="10454594" cy="1254354"/>
          </a:xfrm>
        </p:spPr>
        <p:txBody>
          <a:bodyPr/>
          <a:lstStyle/>
          <a:p>
            <a:r>
              <a:rPr lang="en-US" dirty="0" smtClean="0"/>
              <a:t>Introduction to PnP </a:t>
            </a:r>
            <a:r>
              <a:rPr lang="en-US" dirty="0"/>
              <a:t>Transformation Process</a:t>
            </a:r>
          </a:p>
        </p:txBody>
      </p:sp>
      <p:sp>
        <p:nvSpPr>
          <p:cNvPr id="3" name="Text Placeholder 2"/>
          <p:cNvSpPr>
            <a:spLocks noGrp="1"/>
          </p:cNvSpPr>
          <p:nvPr>
            <p:ph type="body" sz="quarter" idx="12"/>
          </p:nvPr>
        </p:nvSpPr>
        <p:spPr/>
        <p:txBody>
          <a:bodyPr/>
          <a:lstStyle/>
          <a:p>
            <a:r>
              <a:rPr lang="en-US" dirty="0" smtClean="0"/>
              <a:t>Vesa Juvonen</a:t>
            </a:r>
          </a:p>
          <a:p>
            <a:r>
              <a:rPr lang="en-US" dirty="0" smtClean="0"/>
              <a:t>Senior Program Manager</a:t>
            </a:r>
          </a:p>
          <a:p>
            <a:r>
              <a:rPr lang="en-US" dirty="0" smtClean="0"/>
              <a:t>Office 365, Microsoft</a:t>
            </a:r>
            <a:endParaRPr lang="en-NZ"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29"/>
          <p:cNvSpPr/>
          <p:nvPr/>
        </p:nvSpPr>
        <p:spPr>
          <a:xfrm rot="7278327">
            <a:off x="3842457" y="4006189"/>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sz="4800" dirty="0" smtClean="0"/>
              <a:t>Factory based model for larger deployments</a:t>
            </a:r>
            <a:endParaRPr lang="en-US" sz="4800" dirty="0"/>
          </a:p>
        </p:txBody>
      </p:sp>
      <p:sp>
        <p:nvSpPr>
          <p:cNvPr id="9" name="Rectangle 8"/>
          <p:cNvSpPr/>
          <p:nvPr/>
        </p:nvSpPr>
        <p:spPr bwMode="auto">
          <a:xfrm>
            <a:off x="4071309" y="1344379"/>
            <a:ext cx="6567640" cy="408218"/>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Application Transformation Factory</a:t>
            </a:r>
          </a:p>
        </p:txBody>
      </p:sp>
      <p:grpSp>
        <p:nvGrpSpPr>
          <p:cNvPr id="37" name="Group 36"/>
          <p:cNvGrpSpPr/>
          <p:nvPr/>
        </p:nvGrpSpPr>
        <p:grpSpPr>
          <a:xfrm>
            <a:off x="4071309" y="1835796"/>
            <a:ext cx="2710034" cy="2677885"/>
            <a:chOff x="4122109" y="2173256"/>
            <a:chExt cx="2710034" cy="2677885"/>
          </a:xfrm>
        </p:grpSpPr>
        <p:sp>
          <p:nvSpPr>
            <p:cNvPr id="7" name="Rectangle 6"/>
            <p:cNvSpPr/>
            <p:nvPr/>
          </p:nvSpPr>
          <p:spPr bwMode="auto">
            <a:xfrm>
              <a:off x="4122109" y="2173256"/>
              <a:ext cx="2710034"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Detailed Assessment &amp; Planning </a:t>
              </a:r>
            </a:p>
          </p:txBody>
        </p:sp>
        <p:sp>
          <p:nvSpPr>
            <p:cNvPr id="10" name="Rectangle 9"/>
            <p:cNvSpPr/>
            <p:nvPr/>
          </p:nvSpPr>
          <p:spPr bwMode="auto">
            <a:xfrm>
              <a:off x="4375021" y="294769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1" name="Rectangle 10"/>
            <p:cNvSpPr/>
            <p:nvPr/>
          </p:nvSpPr>
          <p:spPr bwMode="auto">
            <a:xfrm>
              <a:off x="4574074" y="3339582"/>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12" name="Rectangle 11"/>
            <p:cNvSpPr/>
            <p:nvPr/>
          </p:nvSpPr>
          <p:spPr bwMode="auto">
            <a:xfrm>
              <a:off x="4770017" y="3714363"/>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3</a:t>
              </a:r>
            </a:p>
          </p:txBody>
        </p:sp>
        <p:sp>
          <p:nvSpPr>
            <p:cNvPr id="13" name="Rectangle 12"/>
            <p:cNvSpPr/>
            <p:nvPr/>
          </p:nvSpPr>
          <p:spPr bwMode="auto">
            <a:xfrm>
              <a:off x="5332964" y="4337958"/>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n</a:t>
              </a:r>
            </a:p>
          </p:txBody>
        </p:sp>
        <p:sp>
          <p:nvSpPr>
            <p:cNvPr id="14" name="TextBox 13"/>
            <p:cNvSpPr txBox="1"/>
            <p:nvPr/>
          </p:nvSpPr>
          <p:spPr>
            <a:xfrm>
              <a:off x="5224440" y="389825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grpSp>
      <p:grpSp>
        <p:nvGrpSpPr>
          <p:cNvPr id="38" name="Group 37"/>
          <p:cNvGrpSpPr/>
          <p:nvPr/>
        </p:nvGrpSpPr>
        <p:grpSpPr>
          <a:xfrm>
            <a:off x="1065598" y="1835796"/>
            <a:ext cx="2640947" cy="2677885"/>
            <a:chOff x="1116398" y="2173256"/>
            <a:chExt cx="2640947" cy="2677885"/>
          </a:xfrm>
        </p:grpSpPr>
        <p:sp>
          <p:nvSpPr>
            <p:cNvPr id="6" name="Rectangle 5"/>
            <p:cNvSpPr/>
            <p:nvPr/>
          </p:nvSpPr>
          <p:spPr bwMode="auto">
            <a:xfrm>
              <a:off x="1116398" y="2173256"/>
              <a:ext cx="2640947" cy="267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Initial Assessment &amp; Rationalization</a:t>
              </a:r>
            </a:p>
          </p:txBody>
        </p:sp>
        <p:sp>
          <p:nvSpPr>
            <p:cNvPr id="24" name="Rectangle 23"/>
            <p:cNvSpPr/>
            <p:nvPr/>
          </p:nvSpPr>
          <p:spPr bwMode="auto">
            <a:xfrm>
              <a:off x="1791011" y="2892746"/>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Categorize</a:t>
              </a:r>
            </a:p>
          </p:txBody>
        </p:sp>
        <p:sp>
          <p:nvSpPr>
            <p:cNvPr id="25" name="Rectangle 24"/>
            <p:cNvSpPr/>
            <p:nvPr/>
          </p:nvSpPr>
          <p:spPr bwMode="auto">
            <a:xfrm>
              <a:off x="1791011" y="3286190"/>
              <a:ext cx="1259632" cy="31724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Prioritize</a:t>
              </a:r>
            </a:p>
          </p:txBody>
        </p:sp>
      </p:grpSp>
      <p:cxnSp>
        <p:nvCxnSpPr>
          <p:cNvPr id="27" name="Straight Arrow Connector 26"/>
          <p:cNvCxnSpPr/>
          <p:nvPr/>
        </p:nvCxnSpPr>
        <p:spPr>
          <a:xfrm>
            <a:off x="3347866"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65598" y="5023478"/>
            <a:ext cx="8216188" cy="132343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pc="-70" dirty="0">
                <a:gradFill>
                  <a:gsLst>
                    <a:gs pos="2917">
                      <a:schemeClr val="bg2"/>
                    </a:gs>
                    <a:gs pos="95000">
                      <a:schemeClr val="bg2"/>
                    </a:gs>
                  </a:gsLst>
                  <a:lin ang="5400000" scaled="0"/>
                </a:gradFill>
              </a:rPr>
              <a:t>Application assessments to define and the financial and technical feasibility of moving an application to </a:t>
            </a:r>
            <a:r>
              <a:rPr lang="en-US" spc="-70" dirty="0" smtClean="0">
                <a:gradFill>
                  <a:gsLst>
                    <a:gs pos="2917">
                      <a:schemeClr val="bg2"/>
                    </a:gs>
                    <a:gs pos="95000">
                      <a:schemeClr val="bg2"/>
                    </a:gs>
                  </a:gsLst>
                  <a:lin ang="5400000" scaled="0"/>
                </a:gradFill>
              </a:rPr>
              <a:t>app/add-in model, </a:t>
            </a:r>
            <a:r>
              <a:rPr lang="en-US" spc="-70" dirty="0">
                <a:gradFill>
                  <a:gsLst>
                    <a:gs pos="2917">
                      <a:schemeClr val="bg2"/>
                    </a:gs>
                    <a:gs pos="95000">
                      <a:schemeClr val="bg2"/>
                    </a:gs>
                  </a:gsLst>
                  <a:lin ang="5400000" scaled="0"/>
                </a:gradFill>
              </a:rPr>
              <a:t>are done based on the combination of:</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Using </a:t>
            </a:r>
            <a:r>
              <a:rPr lang="en-US" sz="1600" spc="-70" dirty="0">
                <a:gradFill>
                  <a:gsLst>
                    <a:gs pos="2917">
                      <a:schemeClr val="bg2"/>
                    </a:gs>
                    <a:gs pos="95000">
                      <a:schemeClr val="bg2"/>
                    </a:gs>
                  </a:gsLst>
                  <a:lin ang="5400000" scaled="0"/>
                </a:gradFill>
              </a:rPr>
              <a:t>software analysis tool-sets</a:t>
            </a:r>
          </a:p>
          <a:p>
            <a:pPr marL="800082" lvl="1" indent="-342900">
              <a:buFont typeface="Arial" panose="020B0604020202020204" pitchFamily="34" charset="0"/>
              <a:buChar char="•"/>
            </a:pPr>
            <a:r>
              <a:rPr lang="en-US" sz="1600" spc="-70" dirty="0">
                <a:gradFill>
                  <a:gsLst>
                    <a:gs pos="2917">
                      <a:schemeClr val="bg2"/>
                    </a:gs>
                    <a:gs pos="95000">
                      <a:schemeClr val="bg2"/>
                    </a:gs>
                  </a:gsLst>
                  <a:lin ang="5400000" scaled="0"/>
                </a:gradFill>
              </a:rPr>
              <a:t>A</a:t>
            </a:r>
            <a:r>
              <a:rPr lang="en-US" sz="1600" spc="-70" dirty="0" smtClean="0">
                <a:gradFill>
                  <a:gsLst>
                    <a:gs pos="2917">
                      <a:schemeClr val="bg2"/>
                    </a:gs>
                    <a:gs pos="95000">
                      <a:schemeClr val="bg2"/>
                    </a:gs>
                  </a:gsLst>
                  <a:lin ang="5400000" scaled="0"/>
                </a:gradFill>
              </a:rPr>
              <a:t>pplication-code </a:t>
            </a:r>
            <a:r>
              <a:rPr lang="en-US" sz="1600" spc="-70" dirty="0">
                <a:gradFill>
                  <a:gsLst>
                    <a:gs pos="2917">
                      <a:schemeClr val="bg2"/>
                    </a:gs>
                    <a:gs pos="95000">
                      <a:schemeClr val="bg2"/>
                    </a:gs>
                  </a:gsLst>
                  <a:lin ang="5400000" scaled="0"/>
                </a:gradFill>
              </a:rPr>
              <a:t>and -documentation reviews</a:t>
            </a:r>
          </a:p>
          <a:p>
            <a:pPr marL="800082" lvl="1" indent="-342900">
              <a:buFont typeface="Arial" panose="020B0604020202020204" pitchFamily="34" charset="0"/>
              <a:buChar char="•"/>
            </a:pPr>
            <a:r>
              <a:rPr lang="en-US" sz="1600" spc="-70" dirty="0" smtClean="0">
                <a:gradFill>
                  <a:gsLst>
                    <a:gs pos="2917">
                      <a:schemeClr val="bg2"/>
                    </a:gs>
                    <a:gs pos="95000">
                      <a:schemeClr val="bg2"/>
                    </a:gs>
                  </a:gsLst>
                  <a:lin ang="5400000" scaled="0"/>
                </a:gradFill>
              </a:rPr>
              <a:t>Analysis </a:t>
            </a:r>
            <a:r>
              <a:rPr lang="en-US" sz="1600" spc="-70" dirty="0">
                <a:gradFill>
                  <a:gsLst>
                    <a:gs pos="2917">
                      <a:schemeClr val="bg2"/>
                    </a:gs>
                    <a:gs pos="95000">
                      <a:schemeClr val="bg2"/>
                    </a:gs>
                  </a:gsLst>
                  <a:lin ang="5400000" scaled="0"/>
                </a:gradFill>
              </a:rPr>
              <a:t>sessions with </a:t>
            </a:r>
            <a:r>
              <a:rPr lang="en-US" sz="1600" spc="-70" dirty="0" smtClean="0">
                <a:gradFill>
                  <a:gsLst>
                    <a:gs pos="2917">
                      <a:schemeClr val="bg2"/>
                    </a:gs>
                    <a:gs pos="95000">
                      <a:schemeClr val="bg2"/>
                    </a:gs>
                  </a:gsLst>
                  <a:lin ang="5400000" scaled="0"/>
                </a:gradFill>
              </a:rPr>
              <a:t>application owners</a:t>
            </a:r>
          </a:p>
        </p:txBody>
      </p:sp>
      <p:sp>
        <p:nvSpPr>
          <p:cNvPr id="4" name="TextBox 3"/>
          <p:cNvSpPr txBox="1"/>
          <p:nvPr/>
        </p:nvSpPr>
        <p:spPr>
          <a:xfrm>
            <a:off x="7547122"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3" name="TextBox 32"/>
          <p:cNvSpPr txBox="1"/>
          <p:nvPr/>
        </p:nvSpPr>
        <p:spPr>
          <a:xfrm>
            <a:off x="4452999" y="4560148"/>
            <a:ext cx="2336922" cy="246221"/>
          </a:xfrm>
          <a:prstGeom prst="rect">
            <a:avLst/>
          </a:prstGeom>
          <a:noFill/>
        </p:spPr>
        <p:txBody>
          <a:bodyPr wrap="none" lIns="0" tIns="0" rIns="0" bIns="0" rtlCol="0">
            <a:spAutoFit/>
          </a:bodyPr>
          <a:lstStyle/>
          <a:p>
            <a:r>
              <a:rPr lang="en-US" sz="1600" i="1" spc="-70" dirty="0" smtClean="0">
                <a:gradFill>
                  <a:gsLst>
                    <a:gs pos="2917">
                      <a:schemeClr val="bg2"/>
                    </a:gs>
                    <a:gs pos="95000">
                      <a:schemeClr val="bg2"/>
                    </a:gs>
                  </a:gsLst>
                  <a:lin ang="5400000" scaled="0"/>
                </a:gradFill>
              </a:rPr>
              <a:t>Learnings, patterns, practices</a:t>
            </a:r>
          </a:p>
        </p:txBody>
      </p:sp>
      <p:sp>
        <p:nvSpPr>
          <p:cNvPr id="31" name="Arc 30"/>
          <p:cNvSpPr/>
          <p:nvPr/>
        </p:nvSpPr>
        <p:spPr>
          <a:xfrm rot="7278327">
            <a:off x="6913317" y="4006190"/>
            <a:ext cx="719036" cy="673050"/>
          </a:xfrm>
          <a:prstGeom prst="arc">
            <a:avLst>
              <a:gd name="adj1" fmla="val 2097834"/>
              <a:gd name="adj2" fmla="val 366333"/>
            </a:avLst>
          </a:prstGeom>
          <a:ln w="57150">
            <a:solidFill>
              <a:schemeClr val="bg2"/>
            </a:solidFill>
            <a:headEnd type="diamond" w="sm" len="me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64">
              <a:latin typeface="Segoe UI Light" panose="020B0502040204020203" pitchFamily="34" charset="0"/>
              <a:cs typeface="Segoe UI Light" panose="020B0502040204020203" pitchFamily="34" charset="0"/>
            </a:endParaRPr>
          </a:p>
        </p:txBody>
      </p:sp>
      <p:grpSp>
        <p:nvGrpSpPr>
          <p:cNvPr id="5" name="Group 4"/>
          <p:cNvGrpSpPr/>
          <p:nvPr/>
        </p:nvGrpSpPr>
        <p:grpSpPr>
          <a:xfrm>
            <a:off x="7144905" y="1835796"/>
            <a:ext cx="3494044" cy="2677886"/>
            <a:chOff x="7144905" y="1835796"/>
            <a:chExt cx="3494044" cy="2677886"/>
          </a:xfrm>
        </p:grpSpPr>
        <p:grpSp>
          <p:nvGrpSpPr>
            <p:cNvPr id="36" name="Group 35"/>
            <p:cNvGrpSpPr/>
            <p:nvPr/>
          </p:nvGrpSpPr>
          <p:grpSpPr>
            <a:xfrm>
              <a:off x="7144905" y="1835796"/>
              <a:ext cx="3494044" cy="2677886"/>
              <a:chOff x="7085056" y="2173255"/>
              <a:chExt cx="3494044" cy="2677886"/>
            </a:xfrm>
          </p:grpSpPr>
          <p:sp>
            <p:nvSpPr>
              <p:cNvPr id="8" name="Rectangle 7"/>
              <p:cNvSpPr/>
              <p:nvPr/>
            </p:nvSpPr>
            <p:spPr bwMode="auto">
              <a:xfrm>
                <a:off x="7085056" y="2173255"/>
                <a:ext cx="3494044" cy="26778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Implementation &amp; Deployment</a:t>
                </a:r>
              </a:p>
            </p:txBody>
          </p:sp>
          <p:sp>
            <p:nvSpPr>
              <p:cNvPr id="15" name="Rectangle 14"/>
              <p:cNvSpPr/>
              <p:nvPr/>
            </p:nvSpPr>
            <p:spPr bwMode="auto">
              <a:xfrm>
                <a:off x="7433079" y="2946138"/>
                <a:ext cx="1536442"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Batch 1</a:t>
                </a:r>
              </a:p>
            </p:txBody>
          </p:sp>
          <p:sp>
            <p:nvSpPr>
              <p:cNvPr id="16" name="Rectangle 15"/>
              <p:cNvSpPr/>
              <p:nvPr/>
            </p:nvSpPr>
            <p:spPr bwMode="auto">
              <a:xfrm>
                <a:off x="7585479" y="3344247"/>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7" name="Rectangle 16"/>
              <p:cNvSpPr/>
              <p:nvPr/>
            </p:nvSpPr>
            <p:spPr bwMode="auto">
              <a:xfrm>
                <a:off x="7663567" y="3616391"/>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18" name="Rectangle 17"/>
              <p:cNvSpPr/>
              <p:nvPr/>
            </p:nvSpPr>
            <p:spPr bwMode="auto">
              <a:xfrm>
                <a:off x="7940042" y="4337958"/>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Solution n</a:t>
                </a:r>
              </a:p>
            </p:txBody>
          </p:sp>
          <p:sp>
            <p:nvSpPr>
              <p:cNvPr id="19" name="Rectangle 18"/>
              <p:cNvSpPr/>
              <p:nvPr/>
            </p:nvSpPr>
            <p:spPr bwMode="auto">
              <a:xfrm>
                <a:off x="7731658" y="3898256"/>
                <a:ext cx="942392" cy="2425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Solution 1</a:t>
                </a:r>
              </a:p>
            </p:txBody>
          </p:sp>
          <p:sp>
            <p:nvSpPr>
              <p:cNvPr id="20" name="TextBox 19"/>
              <p:cNvSpPr txBox="1"/>
              <p:nvPr/>
            </p:nvSpPr>
            <p:spPr>
              <a:xfrm>
                <a:off x="8201300" y="3968626"/>
                <a:ext cx="217047" cy="369332"/>
              </a:xfrm>
              <a:prstGeom prst="rect">
                <a:avLst/>
              </a:prstGeom>
              <a:noFill/>
            </p:spPr>
            <p:txBody>
              <a:bodyPr wrap="none" lIns="0" tIns="0" rIns="0" bIns="0" rtlCol="0">
                <a:spAutoFit/>
              </a:bodyPr>
              <a:lstStyle/>
              <a:p>
                <a:r>
                  <a:rPr lang="fi-FI" sz="2400" spc="-70" dirty="0" smtClean="0">
                    <a:solidFill>
                      <a:schemeClr val="bg1"/>
                    </a:solidFill>
                  </a:rPr>
                  <a:t>…</a:t>
                </a:r>
                <a:endParaRPr lang="en-US" sz="2400" spc="-70" dirty="0" smtClean="0">
                  <a:solidFill>
                    <a:schemeClr val="bg1"/>
                  </a:solidFill>
                </a:endParaRPr>
              </a:p>
            </p:txBody>
          </p:sp>
          <p:sp>
            <p:nvSpPr>
              <p:cNvPr id="21" name="Rectangle 20"/>
              <p:cNvSpPr/>
              <p:nvPr/>
            </p:nvSpPr>
            <p:spPr bwMode="auto">
              <a:xfrm>
                <a:off x="9056605"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2" name="Rectangle 21"/>
              <p:cNvSpPr/>
              <p:nvPr/>
            </p:nvSpPr>
            <p:spPr bwMode="auto">
              <a:xfrm>
                <a:off x="9420167"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2</a:t>
                </a:r>
              </a:p>
            </p:txBody>
          </p:sp>
          <p:sp>
            <p:nvSpPr>
              <p:cNvPr id="23" name="Rectangle 22"/>
              <p:cNvSpPr/>
              <p:nvPr/>
            </p:nvSpPr>
            <p:spPr bwMode="auto">
              <a:xfrm>
                <a:off x="9972224" y="2946138"/>
                <a:ext cx="317575" cy="170905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vert270" wrap="square" lIns="45720" tIns="4572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Batch n</a:t>
                </a:r>
              </a:p>
            </p:txBody>
          </p:sp>
        </p:grpSp>
        <p:sp>
          <p:nvSpPr>
            <p:cNvPr id="3" name="TextBox 2"/>
            <p:cNvSpPr txBox="1"/>
            <p:nvPr/>
          </p:nvSpPr>
          <p:spPr>
            <a:xfrm rot="16200000">
              <a:off x="9727663" y="3350856"/>
              <a:ext cx="217047" cy="369332"/>
            </a:xfrm>
            <a:prstGeom prst="rect">
              <a:avLst/>
            </a:prstGeom>
            <a:noFill/>
          </p:spPr>
          <p:txBody>
            <a:bodyPr wrap="none" lIns="0" tIns="0" rIns="0" bIns="0" rtlCol="0">
              <a:spAutoFit/>
            </a:bodyPr>
            <a:lstStyle/>
            <a:p>
              <a:r>
                <a:rPr lang="en-US" sz="2400" spc="-70" dirty="0" smtClean="0">
                  <a:solidFill>
                    <a:schemeClr val="bg1"/>
                  </a:solidFill>
                </a:rPr>
                <a:t>…</a:t>
              </a:r>
            </a:p>
          </p:txBody>
        </p:sp>
      </p:grpSp>
      <p:cxnSp>
        <p:nvCxnSpPr>
          <p:cNvPr id="35" name="Straight Arrow Connector 34"/>
          <p:cNvCxnSpPr/>
          <p:nvPr/>
        </p:nvCxnSpPr>
        <p:spPr>
          <a:xfrm>
            <a:off x="6397139" y="3243576"/>
            <a:ext cx="1033292" cy="5806"/>
          </a:xfrm>
          <a:prstGeom prst="straightConnector1">
            <a:avLst/>
          </a:prstGeom>
          <a:ln w="98425">
            <a:solidFill>
              <a:schemeClr val="bg1">
                <a:lumMod val="7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697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PnP transformation process assets</a:t>
            </a:r>
            <a:endParaRPr lang="en-US" dirty="0"/>
          </a:p>
        </p:txBody>
      </p:sp>
      <p:sp>
        <p:nvSpPr>
          <p:cNvPr id="4" name="Text Placeholder 3"/>
          <p:cNvSpPr>
            <a:spLocks noGrp="1"/>
          </p:cNvSpPr>
          <p:nvPr>
            <p:ph type="body" sz="quarter" idx="10"/>
          </p:nvPr>
        </p:nvSpPr>
        <p:spPr>
          <a:xfrm>
            <a:off x="520700" y="1447800"/>
            <a:ext cx="5394960" cy="2745367"/>
          </a:xfrm>
        </p:spPr>
        <p:txBody>
          <a:bodyPr/>
          <a:lstStyle/>
          <a:p>
            <a:r>
              <a:rPr lang="en-US" dirty="0" smtClean="0"/>
              <a:t>Template files</a:t>
            </a:r>
          </a:p>
          <a:p>
            <a:pPr lvl="1"/>
            <a:r>
              <a:rPr lang="en-US" dirty="0" smtClean="0"/>
              <a:t>Introduction presentation</a:t>
            </a:r>
          </a:p>
          <a:p>
            <a:pPr lvl="1"/>
            <a:r>
              <a:rPr lang="en-US" dirty="0" smtClean="0"/>
              <a:t>Kickoff presentation</a:t>
            </a:r>
          </a:p>
          <a:p>
            <a:pPr lvl="1"/>
            <a:r>
              <a:rPr lang="en-US" dirty="0" smtClean="0"/>
              <a:t>Preparedness/Readiness presentation</a:t>
            </a:r>
          </a:p>
          <a:p>
            <a:pPr lvl="1"/>
            <a:r>
              <a:rPr lang="en-US" dirty="0" smtClean="0"/>
              <a:t>Solution Assessment Report presentation and report </a:t>
            </a:r>
          </a:p>
          <a:p>
            <a:pPr lvl="1"/>
            <a:r>
              <a:rPr lang="en-US" dirty="0" smtClean="0"/>
              <a:t>Solution Design Report presentation and report </a:t>
            </a:r>
            <a:endParaRPr lang="en-US" dirty="0"/>
          </a:p>
        </p:txBody>
      </p:sp>
      <p:sp>
        <p:nvSpPr>
          <p:cNvPr id="5" name="Text Placeholder 4"/>
          <p:cNvSpPr>
            <a:spLocks noGrp="1"/>
          </p:cNvSpPr>
          <p:nvPr>
            <p:ph type="body" sz="quarter" idx="11"/>
          </p:nvPr>
        </p:nvSpPr>
        <p:spPr>
          <a:xfrm>
            <a:off x="6277928" y="1447800"/>
            <a:ext cx="5394960" cy="2006703"/>
          </a:xfrm>
        </p:spPr>
        <p:txBody>
          <a:bodyPr/>
          <a:lstStyle/>
          <a:p>
            <a:r>
              <a:rPr lang="en-US" dirty="0" smtClean="0"/>
              <a:t>Sample documents</a:t>
            </a:r>
          </a:p>
          <a:p>
            <a:pPr lvl="1"/>
            <a:r>
              <a:rPr lang="en-US" dirty="0" smtClean="0"/>
              <a:t>Sample documents using imaginary Contoso company as the example reference.</a:t>
            </a:r>
          </a:p>
          <a:p>
            <a:pPr lvl="1"/>
            <a:r>
              <a:rPr lang="en-US" dirty="0" smtClean="0"/>
              <a:t>Contain sample content written for the imaginary company performing transition</a:t>
            </a:r>
            <a:endParaRPr lang="en-US" dirty="0"/>
          </a:p>
        </p:txBody>
      </p:sp>
      <p:sp>
        <p:nvSpPr>
          <p:cNvPr id="6" name="TextBox 5"/>
          <p:cNvSpPr txBox="1"/>
          <p:nvPr/>
        </p:nvSpPr>
        <p:spPr>
          <a:xfrm>
            <a:off x="1460024" y="4901558"/>
            <a:ext cx="9267187" cy="129266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gradFill>
                  <a:gsLst>
                    <a:gs pos="2917">
                      <a:schemeClr val="bg2"/>
                    </a:gs>
                    <a:gs pos="95000">
                      <a:schemeClr val="bg2"/>
                    </a:gs>
                  </a:gsLst>
                  <a:lin ang="5400000" scaled="0"/>
                </a:gradFill>
              </a:rPr>
              <a:t>Note. These are reference files which you can modify as needed based on your own offering or project objectives. </a:t>
            </a:r>
          </a:p>
          <a:p>
            <a:pPr marL="800082" lvl="1" indent="-342900">
              <a:buFont typeface="Arial" panose="020B0604020202020204" pitchFamily="34" charset="0"/>
              <a:buChar char="•"/>
            </a:pPr>
            <a:r>
              <a:rPr lang="en-US" spc="-70" dirty="0" smtClean="0">
                <a:gradFill>
                  <a:gsLst>
                    <a:gs pos="2917">
                      <a:schemeClr val="bg2"/>
                    </a:gs>
                    <a:gs pos="95000">
                      <a:schemeClr val="bg2"/>
                    </a:gs>
                  </a:gsLst>
                  <a:lin ang="5400000" scaled="0"/>
                </a:gradFill>
              </a:rPr>
              <a:t>Documents are provided “as is” to be used as starting point for building your own model around transformation projects</a:t>
            </a:r>
          </a:p>
        </p:txBody>
      </p:sp>
    </p:spTree>
    <p:extLst>
      <p:ext uri="{BB962C8B-B14F-4D97-AF65-F5344CB8AC3E}">
        <p14:creationId xmlns:p14="http://schemas.microsoft.com/office/powerpoint/2010/main" val="4385482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Usage guidance</a:t>
            </a:r>
            <a:endParaRPr lang="en-US" dirty="0"/>
          </a:p>
        </p:txBody>
      </p:sp>
      <p:sp>
        <p:nvSpPr>
          <p:cNvPr id="6" name="Text Placeholder 5"/>
          <p:cNvSpPr>
            <a:spLocks noGrp="1"/>
          </p:cNvSpPr>
          <p:nvPr>
            <p:ph type="body" sz="quarter" idx="4294967295"/>
          </p:nvPr>
        </p:nvSpPr>
        <p:spPr>
          <a:xfrm>
            <a:off x="3584449" y="4038399"/>
            <a:ext cx="8449055" cy="1423618"/>
          </a:xfrm>
        </p:spPr>
        <p:txBody>
          <a:bodyPr/>
          <a:lstStyle/>
          <a:p>
            <a:pPr marL="0" indent="0">
              <a:buNone/>
            </a:pPr>
            <a:r>
              <a:rPr lang="en-US" sz="3200" dirty="0" smtClean="0">
                <a:solidFill>
                  <a:schemeClr val="bg1"/>
                </a:solidFill>
              </a:rPr>
              <a:t>You can use provided templates and sample documents in anyway you want to create your own offering around add-in model transformation</a:t>
            </a:r>
          </a:p>
        </p:txBody>
      </p:sp>
    </p:spTree>
    <p:extLst>
      <p:ext uri="{BB962C8B-B14F-4D97-AF65-F5344CB8AC3E}">
        <p14:creationId xmlns:p14="http://schemas.microsoft.com/office/powerpoint/2010/main" val="146733702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1529764" y="1860183"/>
            <a:ext cx="4626412" cy="4137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62" tIns="107412" rIns="134262" bIns="107412" numCol="1" spcCol="0" rtlCol="0" fromWordArt="0" anchor="t" anchorCtr="0" forceAA="0" compatLnSpc="1">
            <a:prstTxWarp prst="textNoShape">
              <a:avLst/>
            </a:prstTxWarp>
            <a:noAutofit/>
          </a:bodyPr>
          <a:lstStyle/>
          <a:p>
            <a:pPr algn="ctr" defTabSz="684605">
              <a:lnSpc>
                <a:spcPct val="90000"/>
              </a:lnSpc>
            </a:pPr>
            <a:endParaRPr lang="en-US" sz="1761"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56140" y="4494074"/>
            <a:ext cx="4998949" cy="2373731"/>
          </a:xfrm>
          <a:prstGeom prst="rect">
            <a:avLst/>
          </a:prstGeom>
          <a:noFill/>
        </p:spPr>
        <p:txBody>
          <a:bodyPr wrap="square" lIns="134262" tIns="107412" rIns="134262" bIns="107412" rtlCol="0">
            <a:spAutoFit/>
          </a:bodyPr>
          <a:lstStyle/>
          <a:p>
            <a:pPr defTabSz="684670">
              <a:lnSpc>
                <a:spcPct val="90000"/>
              </a:lnSpc>
              <a:spcAft>
                <a:spcPts val="441"/>
              </a:spcAft>
            </a:pPr>
            <a:r>
              <a:rPr lang="en-US" sz="3528" u="sng" dirty="0" smtClean="0">
                <a:solidFill>
                  <a:schemeClr val="tx1">
                    <a:lumMod val="50000"/>
                    <a:lumOff val="50000"/>
                  </a:schemeClr>
                </a:solidFill>
                <a:latin typeface="Segoe UI Light"/>
              </a:rPr>
              <a:t>aka.ms/</a:t>
            </a:r>
            <a:r>
              <a:rPr lang="en-US" sz="3528" u="sng" dirty="0" err="1" smtClean="0">
                <a:solidFill>
                  <a:schemeClr val="tx1">
                    <a:lumMod val="50000"/>
                    <a:lumOff val="50000"/>
                  </a:schemeClr>
                </a:solidFill>
                <a:latin typeface="Segoe UI Light"/>
              </a:rPr>
              <a:t>OfficeDevPnP</a:t>
            </a:r>
            <a:endParaRPr lang="en-US" sz="3528" u="sng" dirty="0" smtClean="0">
              <a:solidFill>
                <a:schemeClr val="tx1">
                  <a:lumMod val="50000"/>
                  <a:lumOff val="50000"/>
                </a:schemeClr>
              </a:solidFill>
              <a:latin typeface="Segoe UI Light"/>
            </a:endParaRPr>
          </a:p>
          <a:p>
            <a:pPr defTabSz="684670">
              <a:lnSpc>
                <a:spcPct val="90000"/>
              </a:lnSpc>
              <a:spcAft>
                <a:spcPts val="441"/>
              </a:spcAft>
            </a:pPr>
            <a:endParaRPr lang="en-US" sz="2352" u="sng" dirty="0" smtClean="0">
              <a:solidFill>
                <a:schemeClr val="tx1">
                  <a:lumMod val="50000"/>
                  <a:lumOff val="50000"/>
                </a:schemeClr>
              </a:solidFill>
              <a:latin typeface="Segoe UI Light"/>
            </a:endParaRPr>
          </a:p>
          <a:p>
            <a:pPr defTabSz="684670">
              <a:lnSpc>
                <a:spcPct val="90000"/>
              </a:lnSpc>
              <a:spcAft>
                <a:spcPts val="441"/>
              </a:spcAft>
            </a:pPr>
            <a:r>
              <a:rPr lang="en-US" u="sng" dirty="0" smtClean="0">
                <a:solidFill>
                  <a:schemeClr val="tx1">
                    <a:lumMod val="50000"/>
                    <a:lumOff val="50000"/>
                  </a:schemeClr>
                </a:solidFill>
                <a:latin typeface="Segoe UI Light"/>
              </a:rPr>
              <a:t>aka.ms/</a:t>
            </a:r>
            <a:r>
              <a:rPr lang="en-US" u="sng" dirty="0" err="1" smtClean="0">
                <a:solidFill>
                  <a:schemeClr val="tx1">
                    <a:lumMod val="50000"/>
                    <a:lumOff val="50000"/>
                  </a:schemeClr>
                </a:solidFill>
                <a:latin typeface="Segoe UI Light"/>
              </a:rPr>
              <a:t>OfficeDevPnPYammer</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OfficeDevPnPMSDN</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OfficeDevPnPVideos</a:t>
            </a:r>
            <a:endParaRPr lang="en-US" u="sng" dirty="0">
              <a:solidFill>
                <a:schemeClr val="tx1">
                  <a:lumMod val="50000"/>
                  <a:lumOff val="50000"/>
                </a:schemeClr>
              </a:solidFill>
              <a:latin typeface="Segoe UI Light"/>
            </a:endParaRPr>
          </a:p>
          <a:p>
            <a:pPr defTabSz="684670">
              <a:lnSpc>
                <a:spcPct val="90000"/>
              </a:lnSpc>
              <a:spcAft>
                <a:spcPts val="441"/>
              </a:spcAft>
            </a:pPr>
            <a:r>
              <a:rPr lang="en-US" u="sng" dirty="0">
                <a:solidFill>
                  <a:schemeClr val="tx1">
                    <a:lumMod val="50000"/>
                    <a:lumOff val="50000"/>
                  </a:schemeClr>
                </a:solidFill>
                <a:latin typeface="Segoe UI Light"/>
              </a:rPr>
              <a:t>aka.ms/</a:t>
            </a:r>
            <a:r>
              <a:rPr lang="en-US" u="sng" dirty="0" err="1">
                <a:solidFill>
                  <a:schemeClr val="tx1">
                    <a:lumMod val="50000"/>
                    <a:lumOff val="50000"/>
                  </a:schemeClr>
                </a:solidFill>
                <a:latin typeface="Segoe UI Light"/>
              </a:rPr>
              <a:t>OfficeDevPnPTraining</a:t>
            </a:r>
            <a:endParaRPr lang="en-US" sz="2400" u="sng" dirty="0">
              <a:solidFill>
                <a:schemeClr val="tx1">
                  <a:lumMod val="50000"/>
                  <a:lumOff val="50000"/>
                </a:schemeClr>
              </a:solidFill>
              <a:latin typeface="Segoe UI Light"/>
            </a:endParaRPr>
          </a:p>
        </p:txBody>
      </p:sp>
      <p:sp>
        <p:nvSpPr>
          <p:cNvPr id="7" name="TextBox 6"/>
          <p:cNvSpPr txBox="1"/>
          <p:nvPr/>
        </p:nvSpPr>
        <p:spPr>
          <a:xfrm>
            <a:off x="656140" y="2392627"/>
            <a:ext cx="5977920" cy="1015214"/>
          </a:xfrm>
          <a:prstGeom prst="rect">
            <a:avLst/>
          </a:prstGeom>
          <a:noFill/>
        </p:spPr>
        <p:txBody>
          <a:bodyPr wrap="none" rtlCol="0">
            <a:spAutoFit/>
          </a:bodyPr>
          <a:lstStyle/>
          <a:p>
            <a:pPr algn="ctr"/>
            <a:r>
              <a:rPr lang="en-US" sz="5997" dirty="0">
                <a:solidFill>
                  <a:schemeClr val="tx1">
                    <a:lumMod val="85000"/>
                    <a:lumOff val="15000"/>
                  </a:schemeClr>
                </a:solidFill>
                <a:latin typeface="Segoe UI Light" panose="020B0502040204020203" pitchFamily="34" charset="0"/>
                <a:cs typeface="Segoe UI Light" panose="020B0502040204020203" pitchFamily="34" charset="0"/>
              </a:rPr>
              <a:t>“Sharing is caring”</a:t>
            </a:r>
            <a:endParaRPr lang="en-GB" sz="5997"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rotWithShape="1">
          <a:blip r:embed="rId3"/>
          <a:srcRect l="10" t="-212" r="3" b="44112"/>
          <a:stretch/>
        </p:blipFill>
        <p:spPr>
          <a:xfrm>
            <a:off x="7290816" y="121920"/>
            <a:ext cx="4786325" cy="6449568"/>
          </a:xfrm>
          <a:prstGeom prst="rect">
            <a:avLst/>
          </a:prstGeom>
        </p:spPr>
      </p:pic>
      <p:pic>
        <p:nvPicPr>
          <p:cNvPr id="9" name="Picture 8"/>
          <p:cNvPicPr>
            <a:picLocks noChangeAspect="1"/>
          </p:cNvPicPr>
          <p:nvPr/>
        </p:nvPicPr>
        <p:blipFill>
          <a:blip r:embed="rId4"/>
          <a:stretch>
            <a:fillRect/>
          </a:stretch>
        </p:blipFill>
        <p:spPr>
          <a:xfrm>
            <a:off x="0" y="1380"/>
            <a:ext cx="5558774" cy="2461404"/>
          </a:xfrm>
          <a:prstGeom prst="rect">
            <a:avLst/>
          </a:prstGeom>
        </p:spPr>
      </p:pic>
      <p:sp>
        <p:nvSpPr>
          <p:cNvPr id="11" name="Rectangle 10"/>
          <p:cNvSpPr/>
          <p:nvPr/>
        </p:nvSpPr>
        <p:spPr>
          <a:xfrm>
            <a:off x="656140" y="3407841"/>
            <a:ext cx="7140914" cy="1015663"/>
          </a:xfrm>
          <a:prstGeom prst="rect">
            <a:avLst/>
          </a:prstGeom>
          <a:noFill/>
        </p:spPr>
        <p:txBody>
          <a:bodyPr wrap="square">
            <a:spAutoFit/>
          </a:bodyPr>
          <a:lstStyle/>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Ready to use </a:t>
            </a:r>
            <a:r>
              <a:rPr lang="en-US" sz="2000" dirty="0" smtClean="0">
                <a:solidFill>
                  <a:schemeClr val="bg2">
                    <a:lumMod val="75000"/>
                  </a:schemeClr>
                </a:solidFill>
                <a:latin typeface="+mj-lt"/>
              </a:rPr>
              <a:t>add-in model </a:t>
            </a:r>
            <a:r>
              <a:rPr lang="en-US" sz="2000" dirty="0" smtClean="0">
                <a:solidFill>
                  <a:schemeClr val="bg2">
                    <a:lumMod val="75000"/>
                  </a:schemeClr>
                </a:solidFill>
                <a:latin typeface="+mj-lt"/>
              </a:rPr>
              <a:t>patterns </a:t>
            </a:r>
            <a:r>
              <a:rPr lang="en-US" sz="2000" dirty="0">
                <a:solidFill>
                  <a:schemeClr val="bg2">
                    <a:lumMod val="75000"/>
                  </a:schemeClr>
                </a:solidFill>
                <a:latin typeface="+mj-lt"/>
              </a:rPr>
              <a:t>for common </a:t>
            </a:r>
            <a:r>
              <a:rPr lang="en-US" sz="2000" dirty="0" smtClean="0">
                <a:solidFill>
                  <a:schemeClr val="bg2">
                    <a:lumMod val="75000"/>
                  </a:schemeClr>
                </a:solidFill>
                <a:latin typeface="+mj-lt"/>
              </a:rPr>
              <a:t>scenarios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Open </a:t>
            </a:r>
            <a:r>
              <a:rPr lang="en-US" sz="2000" dirty="0">
                <a:solidFill>
                  <a:schemeClr val="bg2">
                    <a:lumMod val="75000"/>
                  </a:schemeClr>
                </a:solidFill>
                <a:latin typeface="+mj-lt"/>
              </a:rPr>
              <a:t>source and based on community </a:t>
            </a:r>
            <a:r>
              <a:rPr lang="en-US" sz="2000" dirty="0" smtClean="0">
                <a:solidFill>
                  <a:schemeClr val="bg2">
                    <a:lumMod val="75000"/>
                  </a:schemeClr>
                </a:solidFill>
                <a:latin typeface="+mj-lt"/>
              </a:rPr>
              <a:t>contributions</a:t>
            </a:r>
          </a:p>
          <a:p>
            <a:pPr marL="342900" indent="-342900">
              <a:buClr>
                <a:schemeClr val="tx1"/>
              </a:buClr>
              <a:buSzPct val="100000"/>
              <a:buFont typeface="Arial" panose="020B0604020202020204" pitchFamily="34" charset="0"/>
              <a:buChar char="•"/>
            </a:pPr>
            <a:r>
              <a:rPr lang="en-US" sz="2000" dirty="0" smtClean="0">
                <a:solidFill>
                  <a:schemeClr val="bg2">
                    <a:lumMod val="75000"/>
                  </a:schemeClr>
                </a:solidFill>
                <a:latin typeface="+mj-lt"/>
              </a:rPr>
              <a:t>Constantly </a:t>
            </a:r>
            <a:r>
              <a:rPr lang="en-US" sz="2000" dirty="0">
                <a:solidFill>
                  <a:schemeClr val="bg2">
                    <a:lumMod val="75000"/>
                  </a:schemeClr>
                </a:solidFill>
                <a:latin typeface="+mj-lt"/>
              </a:rPr>
              <a:t>evolving set of material for reuse</a:t>
            </a:r>
          </a:p>
        </p:txBody>
      </p:sp>
    </p:spTree>
    <p:extLst>
      <p:ext uri="{BB962C8B-B14F-4D97-AF65-F5344CB8AC3E}">
        <p14:creationId xmlns:p14="http://schemas.microsoft.com/office/powerpoint/2010/main" val="253680824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63" presetClass="path" presetSubtype="0" decel="100000" fill="hold" grpId="1" nodeType="withEffect">
                                  <p:stCondLst>
                                    <p:cond delay="800"/>
                                  </p:stCondLst>
                                  <p:childTnLst>
                                    <p:animMotion origin="layout" path="M 4.79167E-6 1.11111E-6 L 0.0151 1.11111E-6 " pathEditMode="relative" rAng="0" ptsTypes="AA">
                                      <p:cBhvr>
                                        <p:cTn id="12" dur="500" spd="-100000" fill="hold"/>
                                        <p:tgtEl>
                                          <p:spTgt spid="11"/>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dirty="0">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dirty="0">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smtClean="0">
                <a:solidFill>
                  <a:schemeClr val="tx1">
                    <a:lumMod val="50000"/>
                    <a:lumOff val="50000"/>
                  </a:schemeClr>
                </a:solidFill>
              </a:rPr>
              <a:t>User 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5787606"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Stackoverflow</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2" y="1795941"/>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6554793" y="2131362"/>
            <a:ext cx="5264825" cy="1027924"/>
          </a:xfrm>
          <a:prstGeom prst="rect">
            <a:avLst/>
          </a:prstGeom>
          <a:solidFill>
            <a:schemeClr val="bg2">
              <a:lumMod val="8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0" name="Data"/>
          <p:cNvSpPr/>
          <p:nvPr/>
        </p:nvSpPr>
        <p:spPr bwMode="auto">
          <a:xfrm>
            <a:off x="6353486" y="1224851"/>
            <a:ext cx="5630439"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endPar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1277" name="USER"/>
          <p:cNvSpPr/>
          <p:nvPr/>
        </p:nvSpPr>
        <p:spPr bwMode="auto">
          <a:xfrm>
            <a:off x="457881" y="1224851"/>
            <a:ext cx="5631091" cy="72668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1" fontAlgn="base">
              <a:lnSpc>
                <a:spcPct val="90000"/>
              </a:lnSpc>
              <a:spcBef>
                <a:spcPct val="0"/>
              </a:spcBef>
              <a:spcAft>
                <a:spcPct val="0"/>
              </a:spcAft>
            </a:pPr>
            <a:r>
              <a:rPr lang="en-US" sz="5397" b="1"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grpSp>
        <p:nvGrpSpPr>
          <p:cNvPr id="1284" name="Group 1283"/>
          <p:cNvGrpSpPr/>
          <p:nvPr/>
        </p:nvGrpSpPr>
        <p:grpSpPr>
          <a:xfrm>
            <a:off x="540825" y="2851779"/>
            <a:ext cx="5260219" cy="2762753"/>
            <a:chOff x="540178" y="2851546"/>
            <a:chExt cx="5262336" cy="2763865"/>
          </a:xfrm>
        </p:grpSpPr>
        <p:sp>
          <p:nvSpPr>
            <p:cNvPr id="478"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19" name="Rounded Rectangle 618"/>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0" name="Rounded Rectangle 619"/>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1" name="Oval 620"/>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08" name="Rectangle 607"/>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612" name="Straight Connector 61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1"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3"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4"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5"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6"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7"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8"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69"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71" name="Rectangle 57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72" name="Rectangle 57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nvGrpSpPr>
            <p:cNvPr id="573" name="Group 572"/>
            <p:cNvGrpSpPr/>
            <p:nvPr/>
          </p:nvGrpSpPr>
          <p:grpSpPr>
            <a:xfrm>
              <a:off x="2786888" y="3533161"/>
              <a:ext cx="1165218" cy="775768"/>
              <a:chOff x="1536522" y="2097832"/>
              <a:chExt cx="830830" cy="553142"/>
            </a:xfrm>
          </p:grpSpPr>
          <p:sp>
            <p:nvSpPr>
              <p:cNvPr id="576" name="Rectangle 575"/>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1" name="Rectangle 580"/>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Rectangle 590"/>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1" name="Rectangle 600"/>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7"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8"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9"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0"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1"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52" name="Rectangle 551"/>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553" name="Rectangle 552"/>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cxnSp>
          <p:nvCxnSpPr>
            <p:cNvPr id="560" name="Straight Connector 559"/>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1" name="Straight Connector 560"/>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62" name="Straight Connector 561"/>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5" name="Straight Connector 554"/>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6" name="Straight Connector 555"/>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557" name="Straight Connector 556"/>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558"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1" rIns="91403" bIns="45701" numCol="1" anchor="t" anchorCtr="0" compatLnSpc="1">
              <a:prstTxWarp prst="textNoShape">
                <a:avLst/>
              </a:prstTxWarp>
            </a:bodyPr>
            <a:lstStyle/>
            <a:p>
              <a:pPr defTabSz="932373">
                <a:defRPr/>
              </a:pPr>
              <a:endParaRPr lang="en-US" sz="1799" kern="0">
                <a:solidFill>
                  <a:srgbClr val="505050"/>
                </a:solidFill>
              </a:endParaRPr>
            </a:p>
          </p:txBody>
        </p:sp>
        <p:sp>
          <p:nvSpPr>
            <p:cNvPr id="530"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31" name="Rectangle 530"/>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2" name="Round Same Side Corner Rectangle 531"/>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43"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4"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5"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46"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5"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6"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539" name="Rectangle 538"/>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0" name="Rectangle 539"/>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1" name="Rectangle 540"/>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42" name="Rectangle 541"/>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25" name="Straight Connector 524"/>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8"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endParaRPr lang="en-US" sz="1763">
                <a:solidFill>
                  <a:srgbClr val="FFFFFF"/>
                </a:solidFill>
              </a:endParaRPr>
            </a:p>
          </p:txBody>
        </p:sp>
        <p:sp>
          <p:nvSpPr>
            <p:cNvPr id="519" name="Rounded Rectangle 518"/>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0" name="Group 519"/>
            <p:cNvGrpSpPr/>
            <p:nvPr/>
          </p:nvGrpSpPr>
          <p:grpSpPr>
            <a:xfrm>
              <a:off x="751181" y="4641194"/>
              <a:ext cx="134394" cy="15647"/>
              <a:chOff x="5596078" y="2180378"/>
              <a:chExt cx="138544" cy="16130"/>
            </a:xfrm>
            <a:solidFill>
              <a:schemeClr val="tx1">
                <a:lumMod val="50000"/>
              </a:schemeClr>
            </a:solidFill>
          </p:grpSpPr>
          <p:sp>
            <p:nvSpPr>
              <p:cNvPr id="523" name="Rounded Rectangle 522"/>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Oval 523"/>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1" name="Oval 520"/>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22" name="Oval 521"/>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8" name="Rectangle 50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9" name="Rectangle 50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8" name="Group 497"/>
            <p:cNvGrpSpPr/>
            <p:nvPr/>
          </p:nvGrpSpPr>
          <p:grpSpPr>
            <a:xfrm>
              <a:off x="1022496" y="4379028"/>
              <a:ext cx="651017" cy="1236383"/>
              <a:chOff x="5651685" y="-476444"/>
              <a:chExt cx="1669255" cy="2809977"/>
            </a:xfrm>
          </p:grpSpPr>
          <p:sp>
            <p:nvSpPr>
              <p:cNvPr id="500" name="Rectangle 49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1" name="Freeform 50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2" name="Group 501"/>
              <p:cNvGrpSpPr/>
              <p:nvPr/>
            </p:nvGrpSpPr>
            <p:grpSpPr>
              <a:xfrm>
                <a:off x="6124436" y="2123612"/>
                <a:ext cx="723752" cy="98117"/>
                <a:chOff x="6147223" y="2123612"/>
                <a:chExt cx="723752" cy="98117"/>
              </a:xfrm>
            </p:grpSpPr>
            <p:sp>
              <p:nvSpPr>
                <p:cNvPr id="503" name="Rounded Rectangle 50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4" name="Oval 50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5" name="Oval 50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1"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99" name="Rounded Rectangle 498"/>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3" rIns="179115" bIns="143293"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90" name="Rectangle 489"/>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92" name="Straight Connector 491"/>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a:off x="5107049" y="5063922"/>
            <a:ext cx="495594" cy="23082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74" name="Rectangle 573"/>
          <p:cNvSpPr/>
          <p:nvPr/>
        </p:nvSpPr>
        <p:spPr bwMode="auto">
          <a:xfrm>
            <a:off x="2782875" y="3527196"/>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3270286" y="3797709"/>
            <a:ext cx="426856" cy="2405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59" name="Rectangle 558"/>
          <p:cNvSpPr/>
          <p:nvPr/>
        </p:nvSpPr>
        <p:spPr>
          <a:xfrm>
            <a:off x="3941379" y="4348525"/>
            <a:ext cx="852074" cy="20678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endParaRPr lang="en-US" sz="1835">
              <a:solidFill>
                <a:srgbClr val="000000"/>
              </a:solidFill>
            </a:endParaRPr>
          </a:p>
        </p:txBody>
      </p:sp>
      <p:sp>
        <p:nvSpPr>
          <p:cNvPr id="537" name="Rectangle 536"/>
          <p:cNvSpPr/>
          <p:nvPr/>
        </p:nvSpPr>
        <p:spPr bwMode="auto">
          <a:xfrm flipH="1">
            <a:off x="1672099" y="4626317"/>
            <a:ext cx="212110" cy="27360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5" name="Rectangle 514"/>
          <p:cNvSpPr/>
          <p:nvPr/>
        </p:nvSpPr>
        <p:spPr bwMode="auto">
          <a:xfrm>
            <a:off x="927929" y="4906753"/>
            <a:ext cx="92294" cy="48614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1156561" y="5001855"/>
            <a:ext cx="215411" cy="15794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06480"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8"/>
          <p:cNvSpPr>
            <a:spLocks noChangeAspect="1" noEditPoints="1"/>
          </p:cNvSpPr>
          <p:nvPr/>
        </p:nvSpPr>
        <p:spPr bwMode="auto">
          <a:xfrm>
            <a:off x="7054138" y="2433639"/>
            <a:ext cx="557489" cy="41154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3">
              <a:lnSpc>
                <a:spcPct val="90000"/>
              </a:lnSpc>
              <a:spcAft>
                <a:spcPts val="588"/>
              </a:spcAft>
            </a:pPr>
            <a:endParaRPr lang="en-US" sz="1368" b="1" dirty="0">
              <a:gradFill>
                <a:gsLst>
                  <a:gs pos="50427">
                    <a:srgbClr val="FFFFFF"/>
                  </a:gs>
                  <a:gs pos="30000">
                    <a:srgbClr val="FFFFFF"/>
                  </a:gs>
                </a:gsLst>
                <a:lin ang="5400000" scaled="0"/>
              </a:gradFill>
            </a:endParaRPr>
          </a:p>
        </p:txBody>
      </p:sp>
      <p:sp>
        <p:nvSpPr>
          <p:cNvPr id="333" name="Oval 332"/>
          <p:cNvSpPr/>
          <p:nvPr/>
        </p:nvSpPr>
        <p:spPr bwMode="auto">
          <a:xfrm>
            <a:off x="8133481"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4" name="Freeform 17"/>
          <p:cNvSpPr>
            <a:spLocks noEditPoints="1"/>
          </p:cNvSpPr>
          <p:nvPr/>
        </p:nvSpPr>
        <p:spPr bwMode="auto">
          <a:xfrm>
            <a:off x="8324997" y="2340912"/>
            <a:ext cx="469771" cy="59700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37" name="Oval 336"/>
          <p:cNvSpPr/>
          <p:nvPr/>
        </p:nvSpPr>
        <p:spPr bwMode="auto">
          <a:xfrm>
            <a:off x="9360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Freeform 337"/>
          <p:cNvSpPr>
            <a:spLocks noEditPoints="1"/>
          </p:cNvSpPr>
          <p:nvPr/>
        </p:nvSpPr>
        <p:spPr bwMode="auto">
          <a:xfrm>
            <a:off x="9491984" y="2386528"/>
            <a:ext cx="589803" cy="505765"/>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340" name="Oval 339"/>
          <p:cNvSpPr/>
          <p:nvPr/>
        </p:nvSpPr>
        <p:spPr bwMode="auto">
          <a:xfrm>
            <a:off x="10587482" y="2213009"/>
            <a:ext cx="852803" cy="852803"/>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10736071" y="2397221"/>
            <a:ext cx="555628" cy="484382"/>
            <a:chOff x="10450695" y="2384201"/>
            <a:chExt cx="683568" cy="595918"/>
          </a:xfrm>
        </p:grpSpPr>
        <p:sp>
          <p:nvSpPr>
            <p:cNvPr id="10" name="Rectangle 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9" name="Group 678"/>
          <p:cNvGrpSpPr/>
          <p:nvPr/>
        </p:nvGrpSpPr>
        <p:grpSpPr>
          <a:xfrm>
            <a:off x="10281484" y="4552903"/>
            <a:ext cx="1343841" cy="1061629"/>
            <a:chOff x="9972097" y="4402078"/>
            <a:chExt cx="1344382" cy="1062056"/>
          </a:xfrm>
        </p:grpSpPr>
        <p:grpSp>
          <p:nvGrpSpPr>
            <p:cNvPr id="678" name="Group 677"/>
            <p:cNvGrpSpPr/>
            <p:nvPr/>
          </p:nvGrpSpPr>
          <p:grpSpPr>
            <a:xfrm>
              <a:off x="9973234" y="4402078"/>
              <a:ext cx="1342109" cy="1062056"/>
              <a:chOff x="10031532" y="4402078"/>
              <a:chExt cx="1342109" cy="1062056"/>
            </a:xfrm>
          </p:grpSpPr>
          <p:sp>
            <p:nvSpPr>
              <p:cNvPr id="677" name="Rectangle 676"/>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9" name="Rectangle 638"/>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sp>
            <p:nvSpPr>
              <p:cNvPr id="638" name="Rectangle 63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endParaRPr lang="en-US" sz="1835">
                  <a:solidFill>
                    <a:srgbClr val="000000"/>
                  </a:solidFill>
                </a:endParaRPr>
              </a:p>
            </p:txBody>
          </p:sp>
        </p:grpSp>
        <p:sp>
          <p:nvSpPr>
            <p:cNvPr id="673" name="TextBox 672"/>
            <p:cNvSpPr txBox="1"/>
            <p:nvPr/>
          </p:nvSpPr>
          <p:spPr>
            <a:xfrm>
              <a:off x="9972097" y="4577624"/>
              <a:ext cx="1344382" cy="859622"/>
            </a:xfrm>
            <a:prstGeom prst="rect">
              <a:avLst/>
            </a:prstGeom>
            <a:noFill/>
          </p:spPr>
          <p:txBody>
            <a:bodyPr wrap="square" lIns="182807" tIns="146246" rIns="182807" bIns="146246" rtlCol="0" anchor="ctr" anchorCtr="0">
              <a:noAutofit/>
            </a:bodyPr>
            <a:lstStyle/>
            <a:p>
              <a:pPr algn="ctr">
                <a:lnSpc>
                  <a:spcPct val="90000"/>
                </a:lnSpc>
                <a:spcAft>
                  <a:spcPts val="600"/>
                </a:spcAft>
              </a:pPr>
              <a:r>
                <a:rPr lang="en-US" sz="2999" dirty="0">
                  <a:gradFill>
                    <a:gsLst>
                      <a:gs pos="2917">
                        <a:srgbClr val="404040"/>
                      </a:gs>
                      <a:gs pos="30000">
                        <a:srgbClr val="404040"/>
                      </a:gs>
                    </a:gsLst>
                    <a:lin ang="5400000" scaled="0"/>
                  </a:gradFill>
                  <a:latin typeface="Segoe UI Light"/>
                </a:rPr>
                <a:t>HTML</a:t>
              </a:r>
            </a:p>
          </p:txBody>
        </p:sp>
      </p:grpSp>
      <p:grpSp>
        <p:nvGrpSpPr>
          <p:cNvPr id="675" name="Group 674"/>
          <p:cNvGrpSpPr/>
          <p:nvPr/>
        </p:nvGrpSpPr>
        <p:grpSpPr>
          <a:xfrm>
            <a:off x="6953726" y="4301046"/>
            <a:ext cx="899208" cy="1313486"/>
            <a:chOff x="6803259" y="4273052"/>
            <a:chExt cx="899570" cy="1314014"/>
          </a:xfrm>
        </p:grpSpPr>
        <p:sp>
          <p:nvSpPr>
            <p:cNvPr id="328" name="Rounded Rectangle 327"/>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Rounded Rectangle 328"/>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40"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52" name="AutoShape 165"/>
          <p:cNvSpPr>
            <a:spLocks noChangeAspect="1" noChangeArrowheads="1" noTextEdit="1"/>
          </p:cNvSpPr>
          <p:nvPr/>
        </p:nvSpPr>
        <p:spPr bwMode="auto">
          <a:xfrm>
            <a:off x="8431861" y="3075131"/>
            <a:ext cx="1056850" cy="82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nvGrpSpPr>
          <p:cNvPr id="668" name="Group 667"/>
          <p:cNvGrpSpPr/>
          <p:nvPr/>
        </p:nvGrpSpPr>
        <p:grpSpPr>
          <a:xfrm>
            <a:off x="8432933" y="3120408"/>
            <a:ext cx="874873" cy="708793"/>
            <a:chOff x="8283062" y="3056784"/>
            <a:chExt cx="875225" cy="709078"/>
          </a:xfrm>
        </p:grpSpPr>
        <p:sp>
          <p:nvSpPr>
            <p:cNvPr id="653"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4"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69" name="Group 668"/>
          <p:cNvGrpSpPr/>
          <p:nvPr/>
        </p:nvGrpSpPr>
        <p:grpSpPr>
          <a:xfrm>
            <a:off x="9307804" y="3120409"/>
            <a:ext cx="606028" cy="715654"/>
            <a:chOff x="9158285" y="3056784"/>
            <a:chExt cx="606272" cy="715942"/>
          </a:xfrm>
        </p:grpSpPr>
        <p:sp>
          <p:nvSpPr>
            <p:cNvPr id="655"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58"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80" name="Group 679"/>
          <p:cNvGrpSpPr/>
          <p:nvPr/>
        </p:nvGrpSpPr>
        <p:grpSpPr>
          <a:xfrm>
            <a:off x="8294769" y="3763439"/>
            <a:ext cx="1330913" cy="1851093"/>
            <a:chOff x="8144842" y="4004140"/>
            <a:chExt cx="1331448" cy="1851838"/>
          </a:xfrm>
        </p:grpSpPr>
        <p:pic>
          <p:nvPicPr>
            <p:cNvPr id="636" name="Picture 635"/>
            <p:cNvPicPr>
              <a:picLocks noChangeAspect="1"/>
            </p:cNvPicPr>
            <p:nvPr/>
          </p:nvPicPr>
          <p:blipFill>
            <a:blip r:embed="rId3"/>
            <a:stretch>
              <a:fillRect/>
            </a:stretch>
          </p:blipFill>
          <p:spPr>
            <a:xfrm>
              <a:off x="8843731" y="4004140"/>
              <a:ext cx="632559" cy="1851838"/>
            </a:xfrm>
            <a:prstGeom prst="rect">
              <a:avLst/>
            </a:prstGeom>
          </p:spPr>
        </p:pic>
        <p:pic>
          <p:nvPicPr>
            <p:cNvPr id="637" name="Picture 636"/>
            <p:cNvPicPr>
              <a:picLocks noChangeAspect="1"/>
            </p:cNvPicPr>
            <p:nvPr/>
          </p:nvPicPr>
          <p:blipFill>
            <a:blip r:embed="rId4"/>
            <a:stretch>
              <a:fillRect/>
            </a:stretch>
          </p:blipFill>
          <p:spPr>
            <a:xfrm>
              <a:off x="8144842" y="4762867"/>
              <a:ext cx="1080760" cy="1093111"/>
            </a:xfrm>
            <a:prstGeom prst="rect">
              <a:avLst/>
            </a:prstGeom>
          </p:spPr>
        </p:pic>
      </p:grpSp>
      <p:grpSp>
        <p:nvGrpSpPr>
          <p:cNvPr id="670" name="Group 669"/>
          <p:cNvGrpSpPr/>
          <p:nvPr/>
        </p:nvGrpSpPr>
        <p:grpSpPr>
          <a:xfrm>
            <a:off x="10786963" y="3120408"/>
            <a:ext cx="453842" cy="1444021"/>
            <a:chOff x="10638038" y="3056784"/>
            <a:chExt cx="454025" cy="1444602"/>
          </a:xfrm>
        </p:grpSpPr>
        <p:sp>
          <p:nvSpPr>
            <p:cNvPr id="660"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64"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grpSp>
        <p:nvGrpSpPr>
          <p:cNvPr id="671" name="Group 670"/>
          <p:cNvGrpSpPr/>
          <p:nvPr/>
        </p:nvGrpSpPr>
        <p:grpSpPr>
          <a:xfrm>
            <a:off x="7141740" y="3120408"/>
            <a:ext cx="382434" cy="1812936"/>
            <a:chOff x="6991350" y="3056784"/>
            <a:chExt cx="382588" cy="1813666"/>
          </a:xfrm>
        </p:grpSpPr>
        <p:grpSp>
          <p:nvGrpSpPr>
            <p:cNvPr id="667" name="Group 666"/>
            <p:cNvGrpSpPr/>
            <p:nvPr/>
          </p:nvGrpSpPr>
          <p:grpSpPr>
            <a:xfrm>
              <a:off x="6991350" y="3092450"/>
              <a:ext cx="382588" cy="1778000"/>
              <a:chOff x="6991350" y="3092450"/>
              <a:chExt cx="382588" cy="1778000"/>
            </a:xfrm>
          </p:grpSpPr>
          <p:sp>
            <p:nvSpPr>
              <p:cNvPr id="646"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647"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666"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grpSp>
      <p:sp>
        <p:nvSpPr>
          <p:cNvPr id="1281" name="Rectangle 1280"/>
          <p:cNvSpPr/>
          <p:nvPr/>
        </p:nvSpPr>
        <p:spPr bwMode="auto">
          <a:xfrm>
            <a:off x="2634155" y="-1332963"/>
            <a:ext cx="755277" cy="808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Title 1"/>
          <p:cNvSpPr>
            <a:spLocks noGrp="1"/>
          </p:cNvSpPr>
          <p:nvPr>
            <p:ph type="title"/>
          </p:nvPr>
        </p:nvSpPr>
        <p:spPr/>
        <p:txBody>
          <a:bodyPr/>
          <a:lstStyle/>
          <a:p>
            <a:r>
              <a:rPr lang="en-US" dirty="0" smtClean="0"/>
              <a:t>Developer vision</a:t>
            </a:r>
            <a:endParaRPr lang="en-US" dirty="0"/>
          </a:p>
        </p:txBody>
      </p:sp>
    </p:spTree>
    <p:extLst>
      <p:ext uri="{BB962C8B-B14F-4D97-AF65-F5344CB8AC3E}">
        <p14:creationId xmlns:p14="http://schemas.microsoft.com/office/powerpoint/2010/main" val="10072958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640" fill="hold"/>
                                        <p:tgtEl>
                                          <p:spTgt spid="1277"/>
                                        </p:tgtEl>
                                        <p:attrNameLst>
                                          <p:attrName>ppt_x</p:attrName>
                                        </p:attrNameLst>
                                      </p:cBhvr>
                                      <p:tavLst>
                                        <p:tav tm="0">
                                          <p:val>
                                            <p:strVal val="0-#ppt_w/2"/>
                                          </p:val>
                                        </p:tav>
                                        <p:tav tm="100000">
                                          <p:val>
                                            <p:strVal val="#ppt_x"/>
                                          </p:val>
                                        </p:tav>
                                      </p:tavLst>
                                    </p:anim>
                                    <p:anim calcmode="lin" valueType="num">
                                      <p:cBhvr additive="base">
                                        <p:cTn id="8" dur="640" fill="hold"/>
                                        <p:tgtEl>
                                          <p:spTgt spid="1277"/>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1210"/>
                                        </p:tgtEl>
                                        <p:attrNameLst>
                                          <p:attrName>style.visibility</p:attrName>
                                        </p:attrNameLst>
                                      </p:cBhvr>
                                      <p:to>
                                        <p:strVal val="visible"/>
                                      </p:to>
                                    </p:set>
                                    <p:anim calcmode="lin" valueType="num">
                                      <p:cBhvr additive="base">
                                        <p:cTn id="12" dur="640" fill="hold"/>
                                        <p:tgtEl>
                                          <p:spTgt spid="1210"/>
                                        </p:tgtEl>
                                        <p:attrNameLst>
                                          <p:attrName>ppt_x</p:attrName>
                                        </p:attrNameLst>
                                      </p:cBhvr>
                                      <p:tavLst>
                                        <p:tav tm="0">
                                          <p:val>
                                            <p:strVal val="1+#ppt_w/2"/>
                                          </p:val>
                                        </p:tav>
                                        <p:tav tm="100000">
                                          <p:val>
                                            <p:strVal val="#ppt_x"/>
                                          </p:val>
                                        </p:tav>
                                      </p:tavLst>
                                    </p:anim>
                                    <p:anim calcmode="lin" valueType="num">
                                      <p:cBhvr additive="base">
                                        <p:cTn id="13" dur="640" fill="hold"/>
                                        <p:tgtEl>
                                          <p:spTgt spid="12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10"/>
                                        </p:tgtEl>
                                        <p:attrNameLst>
                                          <p:attrName>style.visibility</p:attrName>
                                        </p:attrNameLst>
                                      </p:cBhvr>
                                      <p:to>
                                        <p:strVal val="visible"/>
                                      </p:to>
                                    </p:set>
                                    <p:animEffect transition="in" filter="fade">
                                      <p:cBhvr>
                                        <p:cTn id="18" dur="500"/>
                                        <p:tgtEl>
                                          <p:spTgt spid="610"/>
                                        </p:tgtEl>
                                      </p:cBhvr>
                                    </p:animEffect>
                                    <p:anim calcmode="lin" valueType="num">
                                      <p:cBhvr>
                                        <p:cTn id="19" dur="500" fill="hold"/>
                                        <p:tgtEl>
                                          <p:spTgt spid="610"/>
                                        </p:tgtEl>
                                        <p:attrNameLst>
                                          <p:attrName>ppt_x</p:attrName>
                                        </p:attrNameLst>
                                      </p:cBhvr>
                                      <p:tavLst>
                                        <p:tav tm="0">
                                          <p:val>
                                            <p:strVal val="#ppt_x"/>
                                          </p:val>
                                        </p:tav>
                                        <p:tav tm="100000">
                                          <p:val>
                                            <p:strVal val="#ppt_x"/>
                                          </p:val>
                                        </p:tav>
                                      </p:tavLst>
                                    </p:anim>
                                    <p:anim calcmode="lin" valueType="num">
                                      <p:cBhvr>
                                        <p:cTn id="20" dur="500" fill="hold"/>
                                        <p:tgtEl>
                                          <p:spTgt spid="610"/>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74"/>
                                        </p:tgtEl>
                                        <p:attrNameLst>
                                          <p:attrName>style.visibility</p:attrName>
                                        </p:attrNameLst>
                                      </p:cBhvr>
                                      <p:to>
                                        <p:strVal val="visible"/>
                                      </p:to>
                                    </p:set>
                                    <p:animEffect transition="in" filter="fade">
                                      <p:cBhvr>
                                        <p:cTn id="24" dur="500"/>
                                        <p:tgtEl>
                                          <p:spTgt spid="574"/>
                                        </p:tgtEl>
                                      </p:cBhvr>
                                    </p:animEffect>
                                    <p:anim calcmode="lin" valueType="num">
                                      <p:cBhvr>
                                        <p:cTn id="25" dur="500" fill="hold"/>
                                        <p:tgtEl>
                                          <p:spTgt spid="574"/>
                                        </p:tgtEl>
                                        <p:attrNameLst>
                                          <p:attrName>ppt_x</p:attrName>
                                        </p:attrNameLst>
                                      </p:cBhvr>
                                      <p:tavLst>
                                        <p:tav tm="0">
                                          <p:val>
                                            <p:strVal val="#ppt_x"/>
                                          </p:val>
                                        </p:tav>
                                        <p:tav tm="100000">
                                          <p:val>
                                            <p:strVal val="#ppt_x"/>
                                          </p:val>
                                        </p:tav>
                                      </p:tavLst>
                                    </p:anim>
                                    <p:anim calcmode="lin" valueType="num">
                                      <p:cBhvr>
                                        <p:cTn id="26" dur="500" fill="hold"/>
                                        <p:tgtEl>
                                          <p:spTgt spid="57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75"/>
                                        </p:tgtEl>
                                        <p:attrNameLst>
                                          <p:attrName>style.visibility</p:attrName>
                                        </p:attrNameLst>
                                      </p:cBhvr>
                                      <p:to>
                                        <p:strVal val="visible"/>
                                      </p:to>
                                    </p:set>
                                    <p:animEffect transition="in" filter="fade">
                                      <p:cBhvr>
                                        <p:cTn id="30" dur="500"/>
                                        <p:tgtEl>
                                          <p:spTgt spid="575"/>
                                        </p:tgtEl>
                                      </p:cBhvr>
                                    </p:animEffect>
                                    <p:anim calcmode="lin" valueType="num">
                                      <p:cBhvr>
                                        <p:cTn id="31" dur="500" fill="hold"/>
                                        <p:tgtEl>
                                          <p:spTgt spid="575"/>
                                        </p:tgtEl>
                                        <p:attrNameLst>
                                          <p:attrName>ppt_x</p:attrName>
                                        </p:attrNameLst>
                                      </p:cBhvr>
                                      <p:tavLst>
                                        <p:tav tm="0">
                                          <p:val>
                                            <p:strVal val="#ppt_x"/>
                                          </p:val>
                                        </p:tav>
                                        <p:tav tm="100000">
                                          <p:val>
                                            <p:strVal val="#ppt_x"/>
                                          </p:val>
                                        </p:tav>
                                      </p:tavLst>
                                    </p:anim>
                                    <p:anim calcmode="lin" valueType="num">
                                      <p:cBhvr>
                                        <p:cTn id="32" dur="500" fill="hold"/>
                                        <p:tgtEl>
                                          <p:spTgt spid="57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559"/>
                                        </p:tgtEl>
                                        <p:attrNameLst>
                                          <p:attrName>style.visibility</p:attrName>
                                        </p:attrNameLst>
                                      </p:cBhvr>
                                      <p:to>
                                        <p:strVal val="visible"/>
                                      </p:to>
                                    </p:set>
                                    <p:animEffect transition="in" filter="fade">
                                      <p:cBhvr>
                                        <p:cTn id="36" dur="500"/>
                                        <p:tgtEl>
                                          <p:spTgt spid="559"/>
                                        </p:tgtEl>
                                      </p:cBhvr>
                                    </p:animEffect>
                                    <p:anim calcmode="lin" valueType="num">
                                      <p:cBhvr>
                                        <p:cTn id="37" dur="500" fill="hold"/>
                                        <p:tgtEl>
                                          <p:spTgt spid="559"/>
                                        </p:tgtEl>
                                        <p:attrNameLst>
                                          <p:attrName>ppt_x</p:attrName>
                                        </p:attrNameLst>
                                      </p:cBhvr>
                                      <p:tavLst>
                                        <p:tav tm="0">
                                          <p:val>
                                            <p:strVal val="#ppt_x"/>
                                          </p:val>
                                        </p:tav>
                                        <p:tav tm="100000">
                                          <p:val>
                                            <p:strVal val="#ppt_x"/>
                                          </p:val>
                                        </p:tav>
                                      </p:tavLst>
                                    </p:anim>
                                    <p:anim calcmode="lin" valueType="num">
                                      <p:cBhvr>
                                        <p:cTn id="38" dur="500" fill="hold"/>
                                        <p:tgtEl>
                                          <p:spTgt spid="559"/>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500"/>
                                        <p:tgtEl>
                                          <p:spTgt spid="537"/>
                                        </p:tgtEl>
                                      </p:cBhvr>
                                    </p:animEffect>
                                    <p:anim calcmode="lin" valueType="num">
                                      <p:cBhvr>
                                        <p:cTn id="43" dur="500" fill="hold"/>
                                        <p:tgtEl>
                                          <p:spTgt spid="537"/>
                                        </p:tgtEl>
                                        <p:attrNameLst>
                                          <p:attrName>ppt_x</p:attrName>
                                        </p:attrNameLst>
                                      </p:cBhvr>
                                      <p:tavLst>
                                        <p:tav tm="0">
                                          <p:val>
                                            <p:strVal val="#ppt_x"/>
                                          </p:val>
                                        </p:tav>
                                        <p:tav tm="100000">
                                          <p:val>
                                            <p:strVal val="#ppt_x"/>
                                          </p:val>
                                        </p:tav>
                                      </p:tavLst>
                                    </p:anim>
                                    <p:anim calcmode="lin" valueType="num">
                                      <p:cBhvr>
                                        <p:cTn id="44" dur="500" fill="hold"/>
                                        <p:tgtEl>
                                          <p:spTgt spid="537"/>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515"/>
                                        </p:tgtEl>
                                        <p:attrNameLst>
                                          <p:attrName>style.visibility</p:attrName>
                                        </p:attrNameLst>
                                      </p:cBhvr>
                                      <p:to>
                                        <p:strVal val="visible"/>
                                      </p:to>
                                    </p:set>
                                    <p:animEffect transition="in" filter="fade">
                                      <p:cBhvr>
                                        <p:cTn id="48" dur="500"/>
                                        <p:tgtEl>
                                          <p:spTgt spid="515"/>
                                        </p:tgtEl>
                                      </p:cBhvr>
                                    </p:animEffect>
                                    <p:anim calcmode="lin" valueType="num">
                                      <p:cBhvr>
                                        <p:cTn id="49" dur="500" fill="hold"/>
                                        <p:tgtEl>
                                          <p:spTgt spid="515"/>
                                        </p:tgtEl>
                                        <p:attrNameLst>
                                          <p:attrName>ppt_x</p:attrName>
                                        </p:attrNameLst>
                                      </p:cBhvr>
                                      <p:tavLst>
                                        <p:tav tm="0">
                                          <p:val>
                                            <p:strVal val="#ppt_x"/>
                                          </p:val>
                                        </p:tav>
                                        <p:tav tm="100000">
                                          <p:val>
                                            <p:strVal val="#ppt_x"/>
                                          </p:val>
                                        </p:tav>
                                      </p:tavLst>
                                    </p:anim>
                                    <p:anim calcmode="lin" valueType="num">
                                      <p:cBhvr>
                                        <p:cTn id="50" dur="500" fill="hold"/>
                                        <p:tgtEl>
                                          <p:spTgt spid="515"/>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497"/>
                                        </p:tgtEl>
                                        <p:attrNameLst>
                                          <p:attrName>style.visibility</p:attrName>
                                        </p:attrNameLst>
                                      </p:cBhvr>
                                      <p:to>
                                        <p:strVal val="visible"/>
                                      </p:to>
                                    </p:set>
                                    <p:animEffect transition="in" filter="fade">
                                      <p:cBhvr>
                                        <p:cTn id="54" dur="500"/>
                                        <p:tgtEl>
                                          <p:spTgt spid="497"/>
                                        </p:tgtEl>
                                      </p:cBhvr>
                                    </p:animEffect>
                                    <p:anim calcmode="lin" valueType="num">
                                      <p:cBhvr>
                                        <p:cTn id="55" dur="500" fill="hold"/>
                                        <p:tgtEl>
                                          <p:spTgt spid="497"/>
                                        </p:tgtEl>
                                        <p:attrNameLst>
                                          <p:attrName>ppt_x</p:attrName>
                                        </p:attrNameLst>
                                      </p:cBhvr>
                                      <p:tavLst>
                                        <p:tav tm="0">
                                          <p:val>
                                            <p:strVal val="#ppt_x"/>
                                          </p:val>
                                        </p:tav>
                                        <p:tav tm="100000">
                                          <p:val>
                                            <p:strVal val="#ppt_x"/>
                                          </p:val>
                                        </p:tav>
                                      </p:tavLst>
                                    </p:anim>
                                    <p:anim calcmode="lin" valueType="num">
                                      <p:cBhvr>
                                        <p:cTn id="56" dur="500" fill="hold"/>
                                        <p:tgtEl>
                                          <p:spTgt spid="49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71"/>
                                        </p:tgtEl>
                                        <p:attrNameLst>
                                          <p:attrName>style.visibility</p:attrName>
                                        </p:attrNameLst>
                                      </p:cBhvr>
                                      <p:to>
                                        <p:strVal val="visible"/>
                                      </p:to>
                                    </p:set>
                                    <p:animEffect transition="in" filter="wipe(down)">
                                      <p:cBhvr>
                                        <p:cTn id="61" dur="1000"/>
                                        <p:tgtEl>
                                          <p:spTgt spid="671"/>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24"/>
                                        </p:tgtEl>
                                        <p:attrNameLst>
                                          <p:attrName>style.color</p:attrName>
                                        </p:attrNameLst>
                                      </p:cBhvr>
                                      <p:to>
                                        <a:srgbClr val="0078D7"/>
                                      </p:to>
                                    </p:animClr>
                                    <p:animClr clrSpc="rgb" dir="cw">
                                      <p:cBhvr>
                                        <p:cTn id="65" dur="500" fill="hold"/>
                                        <p:tgtEl>
                                          <p:spTgt spid="24"/>
                                        </p:tgtEl>
                                        <p:attrNameLst>
                                          <p:attrName>fillcolor</p:attrName>
                                        </p:attrNameLst>
                                      </p:cBhvr>
                                      <p:to>
                                        <a:srgbClr val="0078D7"/>
                                      </p:to>
                                    </p:animClr>
                                    <p:set>
                                      <p:cBhvr>
                                        <p:cTn id="66" dur="500" fill="hold"/>
                                        <p:tgtEl>
                                          <p:spTgt spid="24"/>
                                        </p:tgtEl>
                                        <p:attrNameLst>
                                          <p:attrName>fill.type</p:attrName>
                                        </p:attrNameLst>
                                      </p:cBhvr>
                                      <p:to>
                                        <p:strVal val="solid"/>
                                      </p:to>
                                    </p:set>
                                    <p:set>
                                      <p:cBhvr>
                                        <p:cTn id="67" dur="500" fill="hold"/>
                                        <p:tgtEl>
                                          <p:spTgt spid="24"/>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668"/>
                                        </p:tgtEl>
                                        <p:attrNameLst>
                                          <p:attrName>style.visibility</p:attrName>
                                        </p:attrNameLst>
                                      </p:cBhvr>
                                      <p:to>
                                        <p:strVal val="visible"/>
                                      </p:to>
                                    </p:set>
                                    <p:animEffect transition="in" filter="wipe(down)">
                                      <p:cBhvr>
                                        <p:cTn id="71" dur="600"/>
                                        <p:tgtEl>
                                          <p:spTgt spid="66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333"/>
                                        </p:tgtEl>
                                        <p:attrNameLst>
                                          <p:attrName>style.color</p:attrName>
                                        </p:attrNameLst>
                                      </p:cBhvr>
                                      <p:to>
                                        <a:srgbClr val="FF8C00"/>
                                      </p:to>
                                    </p:animClr>
                                    <p:animClr clrSpc="rgb" dir="cw">
                                      <p:cBhvr>
                                        <p:cTn id="75" dur="500" fill="hold"/>
                                        <p:tgtEl>
                                          <p:spTgt spid="333"/>
                                        </p:tgtEl>
                                        <p:attrNameLst>
                                          <p:attrName>fillcolor</p:attrName>
                                        </p:attrNameLst>
                                      </p:cBhvr>
                                      <p:to>
                                        <a:srgbClr val="FF8C00"/>
                                      </p:to>
                                    </p:animClr>
                                    <p:set>
                                      <p:cBhvr>
                                        <p:cTn id="76" dur="500" fill="hold"/>
                                        <p:tgtEl>
                                          <p:spTgt spid="333"/>
                                        </p:tgtEl>
                                        <p:attrNameLst>
                                          <p:attrName>fill.type</p:attrName>
                                        </p:attrNameLst>
                                      </p:cBhvr>
                                      <p:to>
                                        <p:strVal val="solid"/>
                                      </p:to>
                                    </p:set>
                                    <p:set>
                                      <p:cBhvr>
                                        <p:cTn id="77" dur="500" fill="hold"/>
                                        <p:tgtEl>
                                          <p:spTgt spid="333"/>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669"/>
                                        </p:tgtEl>
                                        <p:attrNameLst>
                                          <p:attrName>style.visibility</p:attrName>
                                        </p:attrNameLst>
                                      </p:cBhvr>
                                      <p:to>
                                        <p:strVal val="visible"/>
                                      </p:to>
                                    </p:set>
                                    <p:animEffect transition="in" filter="wipe(down)">
                                      <p:cBhvr>
                                        <p:cTn id="81" dur="600"/>
                                        <p:tgtEl>
                                          <p:spTgt spid="669"/>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337"/>
                                        </p:tgtEl>
                                        <p:attrNameLst>
                                          <p:attrName>style.color</p:attrName>
                                        </p:attrNameLst>
                                      </p:cBhvr>
                                      <p:to>
                                        <a:srgbClr val="5C2D91"/>
                                      </p:to>
                                    </p:animClr>
                                    <p:animClr clrSpc="rgb" dir="cw">
                                      <p:cBhvr>
                                        <p:cTn id="85" dur="500" fill="hold"/>
                                        <p:tgtEl>
                                          <p:spTgt spid="337"/>
                                        </p:tgtEl>
                                        <p:attrNameLst>
                                          <p:attrName>fillcolor</p:attrName>
                                        </p:attrNameLst>
                                      </p:cBhvr>
                                      <p:to>
                                        <a:srgbClr val="5C2D91"/>
                                      </p:to>
                                    </p:animClr>
                                    <p:set>
                                      <p:cBhvr>
                                        <p:cTn id="86" dur="500" fill="hold"/>
                                        <p:tgtEl>
                                          <p:spTgt spid="337"/>
                                        </p:tgtEl>
                                        <p:attrNameLst>
                                          <p:attrName>fill.type</p:attrName>
                                        </p:attrNameLst>
                                      </p:cBhvr>
                                      <p:to>
                                        <p:strVal val="solid"/>
                                      </p:to>
                                    </p:set>
                                    <p:set>
                                      <p:cBhvr>
                                        <p:cTn id="87" dur="500" fill="hold"/>
                                        <p:tgtEl>
                                          <p:spTgt spid="337"/>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670"/>
                                        </p:tgtEl>
                                        <p:attrNameLst>
                                          <p:attrName>style.visibility</p:attrName>
                                        </p:attrNameLst>
                                      </p:cBhvr>
                                      <p:to>
                                        <p:strVal val="visible"/>
                                      </p:to>
                                    </p:set>
                                    <p:animEffect transition="in" filter="wipe(down)">
                                      <p:cBhvr>
                                        <p:cTn id="91" dur="1000"/>
                                        <p:tgtEl>
                                          <p:spTgt spid="670"/>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340"/>
                                        </p:tgtEl>
                                        <p:attrNameLst>
                                          <p:attrName>style.color</p:attrName>
                                        </p:attrNameLst>
                                      </p:cBhvr>
                                      <p:to>
                                        <a:srgbClr val="D83B01"/>
                                      </p:to>
                                    </p:animClr>
                                    <p:animClr clrSpc="rgb" dir="cw">
                                      <p:cBhvr>
                                        <p:cTn id="95" dur="500" fill="hold"/>
                                        <p:tgtEl>
                                          <p:spTgt spid="340"/>
                                        </p:tgtEl>
                                        <p:attrNameLst>
                                          <p:attrName>fillcolor</p:attrName>
                                        </p:attrNameLst>
                                      </p:cBhvr>
                                      <p:to>
                                        <a:srgbClr val="D83B01"/>
                                      </p:to>
                                    </p:animClr>
                                    <p:set>
                                      <p:cBhvr>
                                        <p:cTn id="96" dur="500" fill="hold"/>
                                        <p:tgtEl>
                                          <p:spTgt spid="340"/>
                                        </p:tgtEl>
                                        <p:attrNameLst>
                                          <p:attrName>fill.type</p:attrName>
                                        </p:attrNameLst>
                                      </p:cBhvr>
                                      <p:to>
                                        <p:strVal val="solid"/>
                                      </p:to>
                                    </p:set>
                                    <p:set>
                                      <p:cBhvr>
                                        <p:cTn id="97" dur="500" fill="hold"/>
                                        <p:tgtEl>
                                          <p:spTgt spid="340"/>
                                        </p:tgtEl>
                                        <p:attrNameLst>
                                          <p:attrName>fill.on</p:attrName>
                                        </p:attrNameLst>
                                      </p:cBhvr>
                                      <p:to>
                                        <p:strVal val="true"/>
                                      </p:to>
                                    </p:set>
                                  </p:childTnLst>
                                </p:cTn>
                              </p:par>
                            </p:childTnLst>
                          </p:cTn>
                        </p:par>
                        <p:par>
                          <p:cTn id="98" fill="hold">
                            <p:stCondLst>
                              <p:cond delay="5200"/>
                            </p:stCondLst>
                            <p:childTnLst>
                              <p:par>
                                <p:cTn id="99" presetID="24" presetClass="emph" presetSubtype="0" fill="hold" grpId="0" nodeType="afterEffect">
                                  <p:stCondLst>
                                    <p:cond delay="0"/>
                                  </p:stCondLst>
                                  <p:childTnLst>
                                    <p:animClr clrSpc="hsl" dir="cw">
                                      <p:cBhvr override="childStyle">
                                        <p:cTn id="100" dur="500" fill="hold"/>
                                        <p:tgtEl>
                                          <p:spTgt spid="29"/>
                                        </p:tgtEl>
                                        <p:attrNameLst>
                                          <p:attrName>style.color</p:attrName>
                                        </p:attrNameLst>
                                      </p:cBhvr>
                                      <p:by>
                                        <p:hsl h="0" s="-12549" l="-25098"/>
                                      </p:by>
                                    </p:animClr>
                                    <p:animClr clrSpc="hsl" dir="cw">
                                      <p:cBhvr>
                                        <p:cTn id="101" dur="500" fill="hold"/>
                                        <p:tgtEl>
                                          <p:spTgt spid="29"/>
                                        </p:tgtEl>
                                        <p:attrNameLst>
                                          <p:attrName>fillcolor</p:attrName>
                                        </p:attrNameLst>
                                      </p:cBhvr>
                                      <p:by>
                                        <p:hsl h="0" s="-12549" l="-25098"/>
                                      </p:by>
                                    </p:animClr>
                                    <p:animClr clrSpc="hsl" dir="cw">
                                      <p:cBhvr>
                                        <p:cTn id="102" dur="500" fill="hold"/>
                                        <p:tgtEl>
                                          <p:spTgt spid="29"/>
                                        </p:tgtEl>
                                        <p:attrNameLst>
                                          <p:attrName>stroke.color</p:attrName>
                                        </p:attrNameLst>
                                      </p:cBhvr>
                                      <p:by>
                                        <p:hsl h="0" s="-12549" l="-25098"/>
                                      </p:by>
                                    </p:animClr>
                                    <p:set>
                                      <p:cBhvr>
                                        <p:cTn id="103" dur="500" fill="hold"/>
                                        <p:tgtEl>
                                          <p:spTgt spid="2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10" grpId="0" animBg="1"/>
      <p:bldP spid="1277" grpId="0" animBg="1"/>
      <p:bldP spid="610" grpId="0" animBg="1"/>
      <p:bldP spid="574" grpId="0" animBg="1"/>
      <p:bldP spid="575" grpId="0" animBg="1"/>
      <p:bldP spid="559" grpId="0" animBg="1"/>
      <p:bldP spid="537" grpId="0" animBg="1"/>
      <p:bldP spid="515" grpId="0" animBg="1"/>
      <p:bldP spid="497" grpId="0" animBg="1"/>
      <p:bldP spid="24" grpId="0" animBg="1"/>
      <p:bldP spid="333" grpId="0" animBg="1"/>
      <p:bldP spid="337" grpId="0" animBg="1"/>
      <p:bldP spid="3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8324350" y="4262311"/>
            <a:ext cx="1774020"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Security</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sz="4400" dirty="0" smtClean="0"/>
              <a:t>Why transition to SharePoint </a:t>
            </a:r>
            <a:r>
              <a:rPr lang="en-US" sz="4400" dirty="0" smtClean="0"/>
              <a:t>app/add-in </a:t>
            </a:r>
            <a:r>
              <a:rPr lang="en-US" sz="4400" dirty="0"/>
              <a:t>m</a:t>
            </a:r>
            <a:r>
              <a:rPr lang="en-US" sz="4400" dirty="0" smtClean="0"/>
              <a:t>odel</a:t>
            </a:r>
            <a:r>
              <a:rPr lang="en-US" sz="4400" dirty="0" smtClean="0"/>
              <a:t>?</a:t>
            </a:r>
            <a:endParaRPr lang="en-US" sz="4400" dirty="0"/>
          </a:p>
        </p:txBody>
      </p:sp>
      <p:sp>
        <p:nvSpPr>
          <p:cNvPr id="62" name="Rectangle 61"/>
          <p:cNvSpPr/>
          <p:nvPr/>
        </p:nvSpPr>
        <p:spPr bwMode="auto">
          <a:xfrm>
            <a:off x="4504521" y="4262311"/>
            <a:ext cx="1781468"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Cross-Device</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3" name="Picture 6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5203" y="4524845"/>
            <a:ext cx="455748" cy="744838"/>
          </a:xfrm>
          <a:prstGeom prst="rect">
            <a:avLst/>
          </a:prstGeom>
        </p:spPr>
      </p:pic>
      <p:sp>
        <p:nvSpPr>
          <p:cNvPr id="66" name="Rectangle 65"/>
          <p:cNvSpPr/>
          <p:nvPr/>
        </p:nvSpPr>
        <p:spPr bwMode="auto">
          <a:xfrm>
            <a:off x="678119" y="4262311"/>
            <a:ext cx="1781546"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Remote APIs</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67" name="Picture 66" descr="\\MAGNUM\Projects\Microsoft\Cloud Power FY12\Design\ICONS_PNG\Application.png"/>
          <p:cNvPicPr>
            <a:picLocks noChangeAspect="1" noChangeArrowheads="1"/>
          </p:cNvPicPr>
          <p:nvPr/>
        </p:nvPicPr>
        <p:blipFill rotWithShape="1">
          <a:blip r:embed="rId5">
            <a:biLevel thresh="25000"/>
            <a:extLst>
              <a:ext uri="{28A0092B-C50C-407E-A947-70E740481C1C}">
                <a14:useLocalDpi xmlns:a14="http://schemas.microsoft.com/office/drawing/2010/main" val="0"/>
              </a:ext>
            </a:extLst>
          </a:blip>
          <a:srcRect/>
          <a:stretch/>
        </p:blipFill>
        <p:spPr bwMode="auto">
          <a:xfrm>
            <a:off x="1132368" y="4552313"/>
            <a:ext cx="909144" cy="746262"/>
          </a:xfrm>
          <a:prstGeom prst="rect">
            <a:avLst/>
          </a:prstGeom>
          <a:noFill/>
          <a:ln>
            <a:noFill/>
          </a:ln>
        </p:spPr>
      </p:pic>
      <p:sp>
        <p:nvSpPr>
          <p:cNvPr id="70" name="Rectangle 69"/>
          <p:cNvSpPr/>
          <p:nvPr/>
        </p:nvSpPr>
        <p:spPr bwMode="auto">
          <a:xfrm>
            <a:off x="2589346" y="4262311"/>
            <a:ext cx="1797823"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Cloud enabled</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74" name="Rectangle 73"/>
          <p:cNvSpPr/>
          <p:nvPr/>
        </p:nvSpPr>
        <p:spPr bwMode="auto">
          <a:xfrm>
            <a:off x="6403341" y="4262311"/>
            <a:ext cx="1797905" cy="17177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smtClean="0">
                <a:solidFill>
                  <a:srgbClr val="FFFFFF"/>
                </a:solidFill>
                <a:latin typeface="Segoe UI Light" panose="020B0502040204020203" pitchFamily="34" charset="0"/>
                <a:cs typeface="Segoe UI Light" panose="020B0502040204020203" pitchFamily="34" charset="0"/>
              </a:rPr>
              <a:t>Aligning with roadmap</a:t>
            </a:r>
            <a:endParaRPr lang="en-US" sz="2000" dirty="0">
              <a:solidFill>
                <a:srgbClr val="FFFFFF"/>
              </a:soli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2589265" y="1734627"/>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Align with service roadmap</a:t>
            </a:r>
          </a:p>
        </p:txBody>
      </p:sp>
      <p:sp>
        <p:nvSpPr>
          <p:cNvPr id="52" name="Rectangle 51"/>
          <p:cNvSpPr/>
          <p:nvPr/>
        </p:nvSpPr>
        <p:spPr bwMode="auto">
          <a:xfrm>
            <a:off x="4500412" y="174598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Agile and faster deployment</a:t>
            </a:r>
          </a:p>
        </p:txBody>
      </p:sp>
      <p:sp>
        <p:nvSpPr>
          <p:cNvPr id="55" name="Rectangle 54"/>
          <p:cNvSpPr/>
          <p:nvPr/>
        </p:nvSpPr>
        <p:spPr bwMode="auto">
          <a:xfrm>
            <a:off x="678119" y="1728516"/>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1764" dirty="0">
                <a:solidFill>
                  <a:srgbClr val="FFFFFF"/>
                </a:solidFill>
                <a:latin typeface="Segoe UI Light" panose="020B0502040204020203" pitchFamily="34" charset="0"/>
                <a:cs typeface="Segoe UI Light" panose="020B0502040204020203" pitchFamily="34" charset="0"/>
              </a:rPr>
              <a:t>Scalable Solution</a:t>
            </a: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3651" y="2017935"/>
            <a:ext cx="650481" cy="702283"/>
          </a:xfrm>
          <a:prstGeom prst="rect">
            <a:avLst/>
          </a:prstGeom>
          <a:solidFill>
            <a:schemeClr val="tx2"/>
          </a:solidFill>
        </p:spPr>
      </p:pic>
      <p:sp>
        <p:nvSpPr>
          <p:cNvPr id="58" name="Rectangle 57"/>
          <p:cNvSpPr/>
          <p:nvPr/>
        </p:nvSpPr>
        <p:spPr bwMode="auto">
          <a:xfrm>
            <a:off x="6411561" y="1757340"/>
            <a:ext cx="1789685" cy="17089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fontAlgn="base">
              <a:spcBef>
                <a:spcPct val="0"/>
              </a:spcBef>
              <a:spcAft>
                <a:spcPct val="0"/>
              </a:spcAft>
            </a:pPr>
            <a:r>
              <a:rPr lang="en-US" sz="1764" dirty="0">
                <a:solidFill>
                  <a:srgbClr val="FFFFFF"/>
                </a:solidFill>
                <a:latin typeface="Segoe UI Light" panose="020B0502040204020203" pitchFamily="34" charset="0"/>
                <a:cs typeface="Segoe UI Light" panose="020B0502040204020203" pitchFamily="34" charset="0"/>
              </a:rPr>
              <a:t>You control release process</a:t>
            </a:r>
          </a:p>
        </p:txBody>
      </p:sp>
      <p:pic>
        <p:nvPicPr>
          <p:cNvPr id="59" name="Picture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1280" y="2054008"/>
            <a:ext cx="610239" cy="679834"/>
          </a:xfrm>
          <a:prstGeom prst="rect">
            <a:avLst/>
          </a:prstGeom>
          <a:solidFill>
            <a:schemeClr val="tx2"/>
          </a:solidFill>
        </p:spPr>
      </p:pic>
      <p:grpSp>
        <p:nvGrpSpPr>
          <p:cNvPr id="87" name="Group 86"/>
          <p:cNvGrpSpPr/>
          <p:nvPr/>
        </p:nvGrpSpPr>
        <p:grpSpPr>
          <a:xfrm>
            <a:off x="8322707" y="1757340"/>
            <a:ext cx="1804063" cy="1708962"/>
            <a:chOff x="2285599" y="2084714"/>
            <a:chExt cx="1792383" cy="1717700"/>
          </a:xfrm>
          <a:solidFill>
            <a:schemeClr val="tx2"/>
          </a:solidFill>
        </p:grpSpPr>
        <p:sp>
          <p:nvSpPr>
            <p:cNvPr id="88" name="Rectangle 87"/>
            <p:cNvSpPr/>
            <p:nvPr/>
          </p:nvSpPr>
          <p:spPr bwMode="auto">
            <a:xfrm>
              <a:off x="2285599" y="2084714"/>
              <a:ext cx="1792383" cy="17177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916" fontAlgn="base">
                <a:spcBef>
                  <a:spcPct val="0"/>
                </a:spcBef>
                <a:spcAft>
                  <a:spcPct val="0"/>
                </a:spcAft>
              </a:pPr>
              <a:r>
                <a:rPr lang="en-US" sz="2000" dirty="0">
                  <a:solidFill>
                    <a:srgbClr val="FFFFFF"/>
                  </a:solidFill>
                  <a:latin typeface="Segoe UI Light" panose="020B0502040204020203" pitchFamily="34" charset="0"/>
                  <a:cs typeface="Segoe UI Light" panose="020B0502040204020203" pitchFamily="34" charset="0"/>
                </a:rPr>
                <a:t>Cloud </a:t>
              </a:r>
              <a:r>
                <a:rPr lang="en-US" sz="2000" dirty="0" smtClean="0">
                  <a:solidFill>
                    <a:srgbClr val="FFFFFF"/>
                  </a:solidFill>
                  <a:latin typeface="Segoe UI Light" panose="020B0502040204020203" pitchFamily="34" charset="0"/>
                  <a:cs typeface="Segoe UI Light" panose="020B0502040204020203" pitchFamily="34" charset="0"/>
                </a:rPr>
                <a:t>Enabled</a:t>
              </a:r>
              <a:endParaRPr lang="en-US" sz="2000" dirty="0">
                <a:solidFill>
                  <a:srgbClr val="FFFFFF"/>
                </a:solidFill>
                <a:latin typeface="Segoe UI Light" panose="020B0502040204020203" pitchFamily="34" charset="0"/>
                <a:cs typeface="Segoe UI Light" panose="020B0502040204020203" pitchFamily="34" charset="0"/>
              </a:endParaRPr>
            </a:p>
          </p:txBody>
        </p:sp>
        <p:pic>
          <p:nvPicPr>
            <p:cNvPr id="89" name="Picture 6" descr="\\MAGNUM\Projects\Microsoft\Cloud Power FY12\Design\ICONS_PNG\Cloud.png"/>
            <p:cNvPicPr>
              <a:picLocks noChangeAspect="1"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2651561" y="2164716"/>
              <a:ext cx="1059979" cy="1059978"/>
            </a:xfrm>
            <a:prstGeom prst="rect">
              <a:avLst/>
            </a:prstGeom>
            <a:grpFill/>
          </p:spPr>
        </p:pic>
      </p:grpSp>
      <p:pic>
        <p:nvPicPr>
          <p:cNvPr id="92" name="Picture 3" descr="\\MAGNUM\Projects\Microsoft\Cloud Power FY12\Design\ICONS_PNG\Confidentiality.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rcRect/>
          <a:stretch>
            <a:fillRect/>
          </a:stretch>
        </p:blipFill>
        <p:spPr bwMode="auto">
          <a:xfrm>
            <a:off x="8738611" y="4485845"/>
            <a:ext cx="945497" cy="945496"/>
          </a:xfrm>
          <a:prstGeom prst="rect">
            <a:avLst/>
          </a:prstGeom>
          <a:noFill/>
        </p:spPr>
      </p:pic>
      <p:sp>
        <p:nvSpPr>
          <p:cNvPr id="93" name="TextBox 92"/>
          <p:cNvSpPr txBox="1"/>
          <p:nvPr/>
        </p:nvSpPr>
        <p:spPr>
          <a:xfrm>
            <a:off x="762662" y="1307195"/>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IT Pro’s</a:t>
            </a:r>
          </a:p>
        </p:txBody>
      </p:sp>
      <p:sp>
        <p:nvSpPr>
          <p:cNvPr id="95" name="TextBox 94"/>
          <p:cNvSpPr txBox="1"/>
          <p:nvPr/>
        </p:nvSpPr>
        <p:spPr>
          <a:xfrm>
            <a:off x="678119" y="3863526"/>
            <a:ext cx="8665081"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Developers</a:t>
            </a:r>
          </a:p>
        </p:txBody>
      </p:sp>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9202" y="1991472"/>
            <a:ext cx="669812" cy="717522"/>
          </a:xfrm>
          <a:prstGeom prst="rect">
            <a:avLst/>
          </a:prstGeom>
          <a:solidFill>
            <a:schemeClr val="tx2"/>
          </a:solidFill>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40853" y="2029160"/>
            <a:ext cx="604409" cy="681105"/>
          </a:xfrm>
          <a:prstGeom prst="rect">
            <a:avLst/>
          </a:prstGeom>
          <a:solidFill>
            <a:schemeClr val="tx2"/>
          </a:solidFill>
        </p:spPr>
      </p:pic>
      <p:pic>
        <p:nvPicPr>
          <p:cNvPr id="26" name="Picture 6" descr="\\MAGNUM\Projects\Microsoft\Cloud Power FY12\Design\ICONS_PNG\Cloud.png"/>
          <p:cNvPicPr>
            <a:picLocks noChangeAspect="1"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2950664" y="4431300"/>
            <a:ext cx="1066886" cy="1054586"/>
          </a:xfrm>
          <a:prstGeom prst="rect">
            <a:avLst/>
          </a:prstGeom>
          <a:solidFill>
            <a:schemeClr val="tx2"/>
          </a:solidFill>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671" y="4564797"/>
            <a:ext cx="650481" cy="702283"/>
          </a:xfrm>
          <a:prstGeom prst="rect">
            <a:avLst/>
          </a:prstGeom>
          <a:solidFill>
            <a:schemeClr val="tx2"/>
          </a:solidFill>
        </p:spPr>
      </p:pic>
    </p:spTree>
    <p:extLst>
      <p:ext uri="{BB962C8B-B14F-4D97-AF65-F5344CB8AC3E}">
        <p14:creationId xmlns:p14="http://schemas.microsoft.com/office/powerpoint/2010/main" val="438610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500"/>
                                        <p:tgtEl>
                                          <p:spTgt spid="95"/>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p:bldP spid="62" grpId="0" animBg="1"/>
      <p:bldP spid="66" grpId="0" animBg="1"/>
      <p:bldP spid="70" grpId="0" animBg="1"/>
      <p:bldP spid="74" grpId="0" animBg="1"/>
      <p:bldP spid="49" grpId="0" animBg="1"/>
      <p:bldP spid="52" grpId="0" animBg="1"/>
      <p:bldP spid="55" grpId="0" animBg="1"/>
      <p:bldP spid="58" grpId="0" animBg="1"/>
      <p:bldP spid="93"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8552" y="1783700"/>
            <a:ext cx="6955114" cy="3946539"/>
          </a:xfrm>
        </p:spPr>
        <p:txBody>
          <a:bodyPr/>
          <a:lstStyle/>
          <a:p>
            <a:r>
              <a:rPr lang="en-US" sz="2400" dirty="0" smtClean="0">
                <a:solidFill>
                  <a:schemeClr val="bg2"/>
                </a:solidFill>
              </a:rPr>
              <a:t>Modernize your custom SharePoint applications</a:t>
            </a:r>
          </a:p>
          <a:p>
            <a:r>
              <a:rPr lang="en-US" sz="2400" dirty="0" smtClean="0">
                <a:solidFill>
                  <a:schemeClr val="bg2"/>
                </a:solidFill>
              </a:rPr>
              <a:t>Take advantage of new features and benefits of the standard SP app/add-in model</a:t>
            </a:r>
          </a:p>
          <a:p>
            <a:r>
              <a:rPr lang="en-US" sz="2400" dirty="0" smtClean="0">
                <a:solidFill>
                  <a:schemeClr val="bg2"/>
                </a:solidFill>
              </a:rPr>
              <a:t>Enhance your existing custom solutions by leveraging the power of the SP app/add-in model</a:t>
            </a:r>
          </a:p>
          <a:p>
            <a:r>
              <a:rPr lang="en-US" sz="2400" dirty="0" smtClean="0">
                <a:solidFill>
                  <a:schemeClr val="bg2"/>
                </a:solidFill>
              </a:rPr>
              <a:t>Leverage available community IP and expertise</a:t>
            </a:r>
          </a:p>
          <a:p>
            <a:r>
              <a:rPr lang="en-US" sz="2400" dirty="0" smtClean="0">
                <a:solidFill>
                  <a:schemeClr val="bg2"/>
                </a:solidFill>
              </a:rPr>
              <a:t>SP app/add-in model is recommended customization pattern for Office 365 and for on-premises</a:t>
            </a:r>
            <a:endParaRPr lang="en-US" sz="2400" dirty="0">
              <a:solidFill>
                <a:schemeClr val="bg2"/>
              </a:solidFill>
            </a:endParaRPr>
          </a:p>
        </p:txBody>
      </p:sp>
      <p:pic>
        <p:nvPicPr>
          <p:cNvPr id="4" name="Picture 3" descr="\\REDBEARD\Standards\Microsoft\People Photography\WINDOWS\Win_Brand\Spain\WIN12_Marius_Lenovo_1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12132" y="0"/>
            <a:ext cx="457669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19112" y="228600"/>
            <a:ext cx="7093020" cy="1055914"/>
          </a:xfrm>
        </p:spPr>
        <p:txBody>
          <a:bodyPr/>
          <a:lstStyle/>
          <a:p>
            <a:r>
              <a:rPr lang="en-US" sz="3600" dirty="0" smtClean="0"/>
              <a:t>Why would you take advantage of the </a:t>
            </a:r>
            <a:r>
              <a:rPr lang="en-NZ" sz="3600" dirty="0" smtClean="0"/>
              <a:t>PnP Transformation process?</a:t>
            </a:r>
            <a:endParaRPr lang="en-US" sz="3600" dirty="0"/>
          </a:p>
        </p:txBody>
      </p:sp>
    </p:spTree>
    <p:extLst>
      <p:ext uri="{BB962C8B-B14F-4D97-AF65-F5344CB8AC3E}">
        <p14:creationId xmlns:p14="http://schemas.microsoft.com/office/powerpoint/2010/main" val="34705760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590258" y="3166641"/>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Benefits of the PnP transformation process materials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Assist getting customizations cloud ready</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Ready to use proven process guidance</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551085"/>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Help on messaging around transformation</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Provide insights on needed actions</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44552999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SharePoint Customization Recommendations</a:t>
            </a:r>
            <a:endParaRPr lang="en-US" dirty="0">
              <a:solidFill>
                <a:schemeClr val="bg1"/>
              </a:solidFill>
            </a:endParaRPr>
          </a:p>
        </p:txBody>
      </p:sp>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1600" dirty="0" smtClean="0"/>
              <a:t>SP app / add-in model recommended also for on-premises</a:t>
            </a:r>
            <a:endParaRPr lang="en-US" sz="1600" dirty="0"/>
          </a:p>
        </p:txBody>
      </p:sp>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dirty="0" smtClean="0"/>
              <a:t>Provider hosted add-ins as recommended approach</a:t>
            </a:r>
            <a:endParaRPr lang="en-US" dirty="0"/>
          </a:p>
        </p:txBody>
      </p:sp>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Full trust code or farm solutions are not recommended</a:t>
            </a:r>
            <a:endParaRPr lang="en-US" dirty="0"/>
          </a:p>
        </p:txBody>
      </p:sp>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solidFill>
                  <a:schemeClr val="bg1"/>
                </a:solidFill>
              </a:rPr>
              <a:t>Provider hosted add-ins hosted in Azure for Office 365</a:t>
            </a:r>
            <a:endParaRPr lang="en-US" dirty="0">
              <a:solidFill>
                <a:schemeClr val="bg1"/>
              </a:solidFill>
            </a:endParaRPr>
          </a:p>
        </p:txBody>
      </p:sp>
    </p:spTree>
    <p:extLst>
      <p:ext uri="{BB962C8B-B14F-4D97-AF65-F5344CB8AC3E}">
        <p14:creationId xmlns:p14="http://schemas.microsoft.com/office/powerpoint/2010/main" val="413067019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What does “app model” or “add-ins” mean in our terminology?</a:t>
            </a:r>
            <a:endParaRPr lang="en-US" sz="4800" dirty="0"/>
          </a:p>
        </p:txBody>
      </p:sp>
      <p:graphicFrame>
        <p:nvGraphicFramePr>
          <p:cNvPr id="37" name="Content Placeholder 5"/>
          <p:cNvGraphicFramePr>
            <a:graphicFrameLocks/>
          </p:cNvGraphicFramePr>
          <p:nvPr>
            <p:extLst>
              <p:ext uri="{D42A27DB-BD31-4B8C-83A1-F6EECF244321}">
                <p14:modId xmlns:p14="http://schemas.microsoft.com/office/powerpoint/2010/main" val="1453933551"/>
              </p:ext>
            </p:extLst>
          </p:nvPr>
        </p:nvGraphicFramePr>
        <p:xfrm>
          <a:off x="1365948" y="1853705"/>
          <a:ext cx="9739224" cy="35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1789393" y="5415562"/>
            <a:ext cx="2069807" cy="766352"/>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7523" y="5470717"/>
            <a:ext cx="1893892" cy="656042"/>
          </a:xfrm>
          <a:prstGeom prst="rect">
            <a:avLst/>
          </a:prstGeom>
        </p:spPr>
      </p:pic>
      <p:sp>
        <p:nvSpPr>
          <p:cNvPr id="3" name="Left Brace 2"/>
          <p:cNvSpPr/>
          <p:nvPr/>
        </p:nvSpPr>
        <p:spPr bwMode="auto">
          <a:xfrm rot="5400000">
            <a:off x="7805611" y="-1375121"/>
            <a:ext cx="247456" cy="6351670"/>
          </a:xfrm>
          <a:prstGeom prst="leftBrace">
            <a:avLst/>
          </a:prstGeom>
          <a:noFill/>
          <a:ln w="28575" cap="flat" cmpd="sng" algn="ctr">
            <a:solidFill>
              <a:schemeClr val="accent1"/>
            </a:solidFill>
            <a:prstDash val="solid"/>
            <a:round/>
            <a:headEnd type="none" w="med" len="med"/>
            <a:tailEnd type="none" w="med" len="med"/>
          </a:ln>
          <a:effectLst/>
        </p:spPr>
        <p:txBody>
          <a:bodyPr vert="horz" wrap="none" lIns="91403" tIns="45701" rIns="91403" bIns="45701" numCol="1" rtlCol="0" anchor="ctr" anchorCtr="0" compatLnSpc="1">
            <a:prstTxWarp prst="textNoShape">
              <a:avLst/>
            </a:prstTxWarp>
          </a:bodyPr>
          <a:lstStyle/>
          <a:p>
            <a:pPr defTabSz="914038" eaLnBrk="0" fontAlgn="base" hangingPunct="0">
              <a:spcBef>
                <a:spcPct val="0"/>
              </a:spcBef>
              <a:spcAft>
                <a:spcPct val="0"/>
              </a:spcAft>
            </a:pPr>
            <a:endParaRPr lang="en-GB" sz="1200">
              <a:latin typeface="Capitals" pitchFamily="8" charset="0"/>
              <a:ea typeface="ＭＳ Ｐゴシック" pitchFamily="8" charset="-128"/>
            </a:endParaRPr>
          </a:p>
        </p:txBody>
      </p:sp>
      <p:sp>
        <p:nvSpPr>
          <p:cNvPr id="4" name="TextBox 3"/>
          <p:cNvSpPr txBox="1"/>
          <p:nvPr/>
        </p:nvSpPr>
        <p:spPr>
          <a:xfrm>
            <a:off x="5637865" y="989901"/>
            <a:ext cx="4582947" cy="635302"/>
          </a:xfrm>
          <a:prstGeom prst="rect">
            <a:avLst/>
          </a:prstGeom>
          <a:noFill/>
        </p:spPr>
        <p:txBody>
          <a:bodyPr wrap="square" rtlCol="0">
            <a:spAutoFit/>
          </a:bodyPr>
          <a:lstStyle/>
          <a:p>
            <a:pPr algn="ctr"/>
            <a:r>
              <a:rPr lang="en-US" sz="1764" dirty="0">
                <a:solidFill>
                  <a:schemeClr val="tx1">
                    <a:lumMod val="75000"/>
                    <a:lumOff val="25000"/>
                  </a:schemeClr>
                </a:solidFill>
              </a:rPr>
              <a:t>SharePoint </a:t>
            </a:r>
            <a:r>
              <a:rPr lang="fi-FI" sz="1764" dirty="0">
                <a:solidFill>
                  <a:schemeClr val="tx1">
                    <a:lumMod val="75000"/>
                    <a:lumOff val="25000"/>
                  </a:schemeClr>
                </a:solidFill>
              </a:rPr>
              <a:t>Add-Ins </a:t>
            </a:r>
            <a:r>
              <a:rPr lang="fi-FI" sz="1764" dirty="0" smtClean="0">
                <a:solidFill>
                  <a:schemeClr val="tx1">
                    <a:lumMod val="75000"/>
                    <a:lumOff val="25000"/>
                  </a:schemeClr>
                </a:solidFill>
              </a:rPr>
              <a:t>means </a:t>
            </a:r>
            <a:r>
              <a:rPr lang="en-GB" sz="1764" dirty="0" smtClean="0">
                <a:solidFill>
                  <a:schemeClr val="tx1">
                    <a:lumMod val="75000"/>
                    <a:lumOff val="25000"/>
                  </a:schemeClr>
                </a:solidFill>
              </a:rPr>
              <a:t>all </a:t>
            </a:r>
            <a:r>
              <a:rPr lang="en-GB" sz="1764" dirty="0">
                <a:solidFill>
                  <a:schemeClr val="tx1">
                    <a:lumMod val="75000"/>
                    <a:lumOff val="25000"/>
                  </a:schemeClr>
                </a:solidFill>
              </a:rPr>
              <a:t>operations  </a:t>
            </a:r>
            <a:r>
              <a:rPr lang="en-GB" sz="1764" dirty="0" smtClean="0">
                <a:solidFill>
                  <a:schemeClr val="tx1">
                    <a:lumMod val="75000"/>
                    <a:lumOff val="25000"/>
                  </a:schemeClr>
                </a:solidFill>
              </a:rPr>
              <a:t>executed </a:t>
            </a:r>
            <a:r>
              <a:rPr lang="en-GB" sz="1764" dirty="0">
                <a:solidFill>
                  <a:schemeClr val="tx1">
                    <a:lumMod val="75000"/>
                    <a:lumOff val="25000"/>
                  </a:schemeClr>
                </a:solidFill>
              </a:rPr>
              <a:t>outside of the server</a:t>
            </a:r>
            <a:endParaRPr lang="en-US" sz="1764" dirty="0">
              <a:solidFill>
                <a:schemeClr val="tx1">
                  <a:lumMod val="75000"/>
                  <a:lumOff val="25000"/>
                </a:schemeClr>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653" y="5470716"/>
            <a:ext cx="1893892" cy="656042"/>
          </a:xfrm>
          <a:prstGeom prst="rect">
            <a:avLst/>
          </a:prstGeom>
        </p:spPr>
      </p:pic>
    </p:spTree>
    <p:extLst>
      <p:ext uri="{BB962C8B-B14F-4D97-AF65-F5344CB8AC3E}">
        <p14:creationId xmlns:p14="http://schemas.microsoft.com/office/powerpoint/2010/main" val="75066639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Approaching </a:t>
            </a:r>
            <a:r>
              <a:rPr lang="en-US" dirty="0" smtClean="0"/>
              <a:t>add-in </a:t>
            </a:r>
            <a:r>
              <a:rPr lang="en-US" dirty="0"/>
              <a:t>transformation</a:t>
            </a:r>
          </a:p>
        </p:txBody>
      </p:sp>
      <p:grpSp>
        <p:nvGrpSpPr>
          <p:cNvPr id="19" name="Group 18"/>
          <p:cNvGrpSpPr/>
          <p:nvPr/>
        </p:nvGrpSpPr>
        <p:grpSpPr>
          <a:xfrm>
            <a:off x="468171" y="1316901"/>
            <a:ext cx="2126225" cy="4659897"/>
            <a:chOff x="528805" y="1342250"/>
            <a:chExt cx="2169425" cy="4754576"/>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9910" b="4778"/>
            <a:stretch/>
          </p:blipFill>
          <p:spPr>
            <a:xfrm>
              <a:off x="531946" y="1769330"/>
              <a:ext cx="2160000" cy="1798962"/>
            </a:xfrm>
            <a:prstGeom prst="rect">
              <a:avLst/>
            </a:prstGeom>
            <a:ln>
              <a:solidFill>
                <a:schemeClr val="bg1">
                  <a:lumMod val="75000"/>
                </a:schemeClr>
              </a:solidFill>
            </a:ln>
          </p:spPr>
        </p:pic>
        <p:sp>
          <p:nvSpPr>
            <p:cNvPr id="3" name="Rectangle 2"/>
            <p:cNvSpPr/>
            <p:nvPr/>
          </p:nvSpPr>
          <p:spPr bwMode="auto">
            <a:xfrm>
              <a:off x="531947"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Readiness</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28805" y="3638937"/>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Readiness with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topics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Hosting decisions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Network impact analysis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Development model readiness</a:t>
              </a:r>
              <a:endParaRPr lang="en-GB" sz="1400" dirty="0">
                <a:solidFill>
                  <a:schemeClr val="bg2">
                    <a:lumMod val="50000"/>
                  </a:schemeClr>
                </a:solidFill>
                <a:ea typeface="Segoe UI" pitchFamily="34" charset="0"/>
                <a:cs typeface="Segoe UI" pitchFamily="34" charset="0"/>
              </a:endParaRPr>
            </a:p>
          </p:txBody>
        </p:sp>
      </p:grpSp>
      <p:grpSp>
        <p:nvGrpSpPr>
          <p:cNvPr id="20" name="Group 19"/>
          <p:cNvGrpSpPr/>
          <p:nvPr/>
        </p:nvGrpSpPr>
        <p:grpSpPr>
          <a:xfrm>
            <a:off x="2745173" y="1316901"/>
            <a:ext cx="2123145" cy="4662192"/>
            <a:chOff x="2848929" y="1342250"/>
            <a:chExt cx="2166283" cy="4756917"/>
          </a:xfrm>
        </p:grpSpPr>
        <p:sp>
          <p:nvSpPr>
            <p:cNvPr id="4" name="Rectangle 3"/>
            <p:cNvSpPr/>
            <p:nvPr/>
          </p:nvSpPr>
          <p:spPr bwMode="auto">
            <a:xfrm>
              <a:off x="2848929"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Assessment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848929" y="3641278"/>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existing solution usage</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Analyze existing code and functionality</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Concentrate on business and functional requirements, not on technology </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9992"/>
            <a:stretch/>
          </p:blipFill>
          <p:spPr>
            <a:xfrm>
              <a:off x="2852607" y="1772918"/>
              <a:ext cx="2160000" cy="1798438"/>
            </a:xfrm>
            <a:prstGeom prst="rect">
              <a:avLst/>
            </a:prstGeom>
            <a:ln>
              <a:solidFill>
                <a:schemeClr val="bg1">
                  <a:lumMod val="75000"/>
                </a:schemeClr>
              </a:solidFill>
            </a:ln>
          </p:spPr>
        </p:pic>
      </p:grpSp>
      <p:grpSp>
        <p:nvGrpSpPr>
          <p:cNvPr id="21" name="Group 20"/>
          <p:cNvGrpSpPr/>
          <p:nvPr/>
        </p:nvGrpSpPr>
        <p:grpSpPr>
          <a:xfrm>
            <a:off x="5020147" y="1316901"/>
            <a:ext cx="2129304" cy="4659896"/>
            <a:chOff x="5159627" y="1342250"/>
            <a:chExt cx="2172567" cy="4754575"/>
          </a:xfrm>
        </p:grpSpPr>
        <p:sp>
          <p:nvSpPr>
            <p:cNvPr id="5" name="Rectangle 4"/>
            <p:cNvSpPr/>
            <p:nvPr/>
          </p:nvSpPr>
          <p:spPr bwMode="auto">
            <a:xfrm>
              <a:off x="5165911"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Planning</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159627" y="3638936"/>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model </a:t>
              </a:r>
              <a:r>
                <a:rPr lang="en-US" sz="1400" dirty="0">
                  <a:solidFill>
                    <a:schemeClr val="bg2">
                      <a:lumMod val="50000"/>
                    </a:schemeClr>
                  </a:solidFill>
                  <a:ea typeface="Segoe UI" pitchFamily="34" charset="0"/>
                  <a:cs typeface="Segoe UI" pitchFamily="34" charset="0"/>
                </a:rPr>
                <a:t>solution planning</a:t>
              </a:r>
              <a:r>
                <a:rPr lang="en-GB" sz="1400" dirty="0">
                  <a:solidFill>
                    <a:schemeClr val="bg2">
                      <a:lumMod val="50000"/>
                    </a:schemeClr>
                  </a:solidFill>
                  <a:ea typeface="Segoe UI" pitchFamily="34" charset="0"/>
                  <a:cs typeface="Segoe UI" pitchFamily="34" charset="0"/>
                </a:rPr>
                <a:t> and design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patterns and models are used for different solutions</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What solutions can be converted to out of the box capabilities</a:t>
              </a: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19196"/>
            <a:stretch/>
          </p:blipFill>
          <p:spPr>
            <a:xfrm>
              <a:off x="5165910" y="1769330"/>
              <a:ext cx="2160000" cy="1798960"/>
            </a:xfrm>
            <a:prstGeom prst="rect">
              <a:avLst/>
            </a:prstGeom>
            <a:ln>
              <a:solidFill>
                <a:schemeClr val="bg1">
                  <a:lumMod val="75000"/>
                </a:schemeClr>
              </a:solidFill>
            </a:ln>
          </p:spPr>
        </p:pic>
      </p:grpSp>
      <p:grpSp>
        <p:nvGrpSpPr>
          <p:cNvPr id="22" name="Group 21"/>
          <p:cNvGrpSpPr/>
          <p:nvPr/>
        </p:nvGrpSpPr>
        <p:grpSpPr>
          <a:xfrm>
            <a:off x="7427936" y="1316901"/>
            <a:ext cx="2129303" cy="4659895"/>
            <a:chOff x="7476610" y="1342250"/>
            <a:chExt cx="2172566" cy="4754574"/>
          </a:xfrm>
        </p:grpSpPr>
        <p:sp>
          <p:nvSpPr>
            <p:cNvPr id="6" name="Rectangle 5"/>
            <p:cNvSpPr/>
            <p:nvPr/>
          </p:nvSpPr>
          <p:spPr bwMode="auto">
            <a:xfrm>
              <a:off x="7482893"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Implementation</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476610"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Detailed technical planning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Actual </a:t>
              </a:r>
              <a:r>
                <a:rPr lang="en-US" sz="1400" dirty="0" smtClean="0">
                  <a:solidFill>
                    <a:schemeClr val="bg2">
                      <a:lumMod val="50000"/>
                    </a:schemeClr>
                  </a:solidFill>
                  <a:ea typeface="Segoe UI" pitchFamily="34" charset="0"/>
                  <a:cs typeface="Segoe UI" pitchFamily="34" charset="0"/>
                </a:rPr>
                <a:t>add-in </a:t>
              </a:r>
              <a:r>
                <a:rPr lang="en-US" sz="1400" dirty="0">
                  <a:solidFill>
                    <a:schemeClr val="bg2">
                      <a:lumMod val="50000"/>
                    </a:schemeClr>
                  </a:solidFill>
                  <a:ea typeface="Segoe UI" pitchFamily="34" charset="0"/>
                  <a:cs typeface="Segoe UI" pitchFamily="34" charset="0"/>
                </a:rPr>
                <a:t>model solution implementation</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Typical development process, including testing</a:t>
              </a:r>
              <a:endParaRPr lang="en-GB" sz="1400" dirty="0">
                <a:solidFill>
                  <a:schemeClr val="bg2">
                    <a:lumMod val="50000"/>
                  </a:schemeClr>
                </a:solidFill>
                <a:ea typeface="Segoe UI" pitchFamily="34" charset="0"/>
                <a:cs typeface="Segoe UI" pitchFamily="34" charset="0"/>
              </a:endParaRPr>
            </a:p>
          </p:txBody>
        </p:sp>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t="45801"/>
            <a:stretch/>
          </p:blipFill>
          <p:spPr>
            <a:xfrm>
              <a:off x="7482893" y="1769330"/>
              <a:ext cx="2160000" cy="1798960"/>
            </a:xfrm>
            <a:prstGeom prst="rect">
              <a:avLst/>
            </a:prstGeom>
          </p:spPr>
        </p:pic>
      </p:grpSp>
      <p:grpSp>
        <p:nvGrpSpPr>
          <p:cNvPr id="23" name="Group 22"/>
          <p:cNvGrpSpPr/>
          <p:nvPr/>
        </p:nvGrpSpPr>
        <p:grpSpPr>
          <a:xfrm>
            <a:off x="9701858" y="1316901"/>
            <a:ext cx="2126224" cy="4659895"/>
            <a:chOff x="9796734" y="1342250"/>
            <a:chExt cx="2169424" cy="4754574"/>
          </a:xfrm>
        </p:grpSpPr>
        <p:sp>
          <p:nvSpPr>
            <p:cNvPr id="7" name="Rectangle 6"/>
            <p:cNvSpPr/>
            <p:nvPr/>
          </p:nvSpPr>
          <p:spPr bwMode="auto">
            <a:xfrm>
              <a:off x="9799875" y="1342250"/>
              <a:ext cx="2166283" cy="427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r>
                <a:rPr lang="en-US" sz="2199" dirty="0">
                  <a:gradFill>
                    <a:gsLst>
                      <a:gs pos="0">
                        <a:srgbClr val="FFFFFF"/>
                      </a:gs>
                      <a:gs pos="100000">
                        <a:srgbClr val="FFFFFF"/>
                      </a:gs>
                    </a:gsLst>
                    <a:lin ang="5400000" scaled="0"/>
                  </a:gradFill>
                  <a:ea typeface="Segoe UI" pitchFamily="34" charset="0"/>
                  <a:cs typeface="Segoe UI" pitchFamily="34" charset="0"/>
                </a:rPr>
                <a:t>Deployment</a:t>
              </a:r>
              <a:endParaRPr lang="en-GB" sz="21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796734" y="3638935"/>
              <a:ext cx="2166283" cy="2457889"/>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t" anchorCtr="0" forceAA="0" compatLnSpc="1">
              <a:prstTxWarp prst="textNoShape">
                <a:avLst/>
              </a:prstTxWarp>
              <a:noAutofit/>
            </a:bodyPr>
            <a:lstStyle/>
            <a:p>
              <a:pPr marL="342764" indent="-342764" defTabSz="913737" fontAlgn="base">
                <a:spcBef>
                  <a:spcPct val="0"/>
                </a:spcBef>
                <a:spcAft>
                  <a:spcPct val="0"/>
                </a:spcAft>
                <a:buFont typeface="Arial" panose="020B0604020202020204" pitchFamily="34" charset="0"/>
                <a:buChar char="•"/>
              </a:pPr>
              <a:r>
                <a:rPr lang="en-US" sz="1400" dirty="0" smtClean="0">
                  <a:solidFill>
                    <a:schemeClr val="bg2">
                      <a:lumMod val="50000"/>
                    </a:schemeClr>
                  </a:solidFill>
                  <a:ea typeface="Segoe UI" pitchFamily="34" charset="0"/>
                  <a:cs typeface="Segoe UI" pitchFamily="34" charset="0"/>
                </a:rPr>
                <a:t>Add-In solution </a:t>
              </a:r>
              <a:r>
                <a:rPr lang="en-US" sz="1400" dirty="0">
                  <a:solidFill>
                    <a:schemeClr val="bg2">
                      <a:lumMod val="50000"/>
                    </a:schemeClr>
                  </a:solidFill>
                  <a:ea typeface="Segoe UI" pitchFamily="34" charset="0"/>
                  <a:cs typeface="Segoe UI" pitchFamily="34" charset="0"/>
                </a:rPr>
                <a:t>deployment</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Existing content retrofitting</a:t>
              </a:r>
            </a:p>
            <a:p>
              <a:pPr marL="342764" indent="-342764" defTabSz="913737" fontAlgn="base">
                <a:spcBef>
                  <a:spcPct val="0"/>
                </a:spcBef>
                <a:spcAft>
                  <a:spcPct val="0"/>
                </a:spcAft>
                <a:buFont typeface="Arial" panose="020B0604020202020204" pitchFamily="34" charset="0"/>
                <a:buChar char="•"/>
              </a:pPr>
              <a:r>
                <a:rPr lang="en-US" sz="1400" dirty="0">
                  <a:solidFill>
                    <a:schemeClr val="bg2">
                      <a:lumMod val="50000"/>
                    </a:schemeClr>
                  </a:solidFill>
                  <a:ea typeface="Segoe UI" pitchFamily="34" charset="0"/>
                  <a:cs typeface="Segoe UI" pitchFamily="34" charset="0"/>
                </a:rPr>
                <a:t>Farm solution retraction</a:t>
              </a:r>
              <a:endParaRPr lang="en-GB" sz="1400" dirty="0">
                <a:solidFill>
                  <a:schemeClr val="bg2">
                    <a:lumMod val="50000"/>
                  </a:schemeClr>
                </a:solidFill>
                <a:ea typeface="Segoe UI" pitchFamily="34" charset="0"/>
                <a:cs typeface="Segoe UI"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31627" t="20101" r="4606"/>
            <a:stretch/>
          </p:blipFill>
          <p:spPr>
            <a:xfrm>
              <a:off x="9799875" y="1769330"/>
              <a:ext cx="2160000" cy="1798960"/>
            </a:xfrm>
            <a:prstGeom prst="rect">
              <a:avLst/>
            </a:prstGeom>
          </p:spPr>
        </p:pic>
      </p:grpSp>
      <p:cxnSp>
        <p:nvCxnSpPr>
          <p:cNvPr id="24" name="Straight Connector 23"/>
          <p:cNvCxnSpPr/>
          <p:nvPr/>
        </p:nvCxnSpPr>
        <p:spPr>
          <a:xfrm flipH="1">
            <a:off x="7263701" y="1220148"/>
            <a:ext cx="8986" cy="5030340"/>
          </a:xfrm>
          <a:prstGeom prst="line">
            <a:avLst/>
          </a:prstGeom>
          <a:ln w="34925">
            <a:solidFill>
              <a:schemeClr val="accent1"/>
            </a:solidFill>
            <a:prstDash val="dash"/>
            <a:headEnd type="none" w="med" len="med"/>
            <a:tailEnd type="diamond" w="med" len="med"/>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5830360" y="6251194"/>
            <a:ext cx="2866682"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rPr>
              <a:t>Time for accurate estimates</a:t>
            </a:r>
          </a:p>
        </p:txBody>
      </p:sp>
    </p:spTree>
    <p:extLst>
      <p:ext uri="{BB962C8B-B14F-4D97-AF65-F5344CB8AC3E}">
        <p14:creationId xmlns:p14="http://schemas.microsoft.com/office/powerpoint/2010/main" val="311798130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600034" cy="747897"/>
          </a:xfrm>
        </p:spPr>
        <p:txBody>
          <a:bodyPr/>
          <a:lstStyle/>
          <a:p>
            <a:r>
              <a:rPr lang="en-US" sz="4000" dirty="0" smtClean="0"/>
              <a:t>PnP Transformation Process - Deliverables</a:t>
            </a:r>
            <a:endParaRPr lang="en-US" sz="4000" dirty="0"/>
          </a:p>
        </p:txBody>
      </p:sp>
      <p:sp>
        <p:nvSpPr>
          <p:cNvPr id="16" name="Rectangle 15"/>
          <p:cNvSpPr/>
          <p:nvPr>
            <p:custDataLst>
              <p:tags r:id="rId1"/>
            </p:custDataLst>
          </p:nvPr>
        </p:nvSpPr>
        <p:spPr bwMode="auto">
          <a:xfrm>
            <a:off x="7454304" y="1307104"/>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Planning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605392" y="1307104"/>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Readiness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029848" y="1307104"/>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588452" y="1843683"/>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Add-in </a:t>
            </a:r>
            <a:r>
              <a:rPr lang="en-US" sz="1400" dirty="0" smtClean="0">
                <a:solidFill>
                  <a:schemeClr val="bg2">
                    <a:lumMod val="50000"/>
                  </a:schemeClr>
                </a:solidFill>
                <a:cs typeface="Segoe UI" panose="020B0502040204020203" pitchFamily="34" charset="0"/>
              </a:rPr>
              <a:t>hosting configuration.  Leverage available resources to ramp up </a:t>
            </a:r>
            <a:r>
              <a:rPr lang="en-US" sz="1400" dirty="0">
                <a:solidFill>
                  <a:schemeClr val="bg2">
                    <a:lumMod val="50000"/>
                  </a:schemeClr>
                </a:solidFill>
                <a:cs typeface="Segoe UI" panose="020B0502040204020203" pitchFamily="34" charset="0"/>
              </a:rPr>
              <a:t>D</a:t>
            </a:r>
            <a:r>
              <a:rPr lang="en-US" sz="1400" dirty="0" smtClean="0">
                <a:solidFill>
                  <a:schemeClr val="bg2">
                    <a:lumMod val="50000"/>
                  </a:schemeClr>
                </a:solidFill>
                <a:cs typeface="Segoe UI" panose="020B0502040204020203" pitchFamily="34" charset="0"/>
              </a:rPr>
              <a:t>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437363" y="1843683"/>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012907" y="1843683"/>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4"/>
            </p:custDataLst>
          </p:nvPr>
        </p:nvSpPr>
        <p:spPr bwMode="auto">
          <a:xfrm>
            <a:off x="2620391" y="2804124"/>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Successfully smoke test </a:t>
            </a:r>
            <a:r>
              <a:rPr lang="en-US" sz="1200" dirty="0" smtClean="0">
                <a:solidFill>
                  <a:schemeClr val="bg2">
                    <a:lumMod val="50000"/>
                  </a:schemeClr>
                </a:solidFill>
                <a:ea typeface="Segoe UI" pitchFamily="34" charset="0"/>
                <a:cs typeface="Segoe UI" pitchFamily="34" charset="0"/>
              </a:rPr>
              <a:t>add-in </a:t>
            </a:r>
            <a:r>
              <a:rPr lang="en-US" sz="1200" dirty="0" smtClean="0">
                <a:solidFill>
                  <a:schemeClr val="bg2">
                    <a:lumMod val="50000"/>
                  </a:schemeClr>
                </a:solidFill>
                <a:ea typeface="Segoe UI" pitchFamily="34" charset="0"/>
                <a:cs typeface="Segoe UI" pitchFamily="34" charset="0"/>
              </a:rPr>
              <a:t>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5"/>
            </p:custDataLst>
          </p:nvPr>
        </p:nvSpPr>
        <p:spPr bwMode="auto">
          <a:xfrm>
            <a:off x="5029848" y="2804124"/>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6"/>
            </p:custDataLst>
          </p:nvPr>
        </p:nvSpPr>
        <p:spPr bwMode="auto">
          <a:xfrm>
            <a:off x="7454304" y="2804124"/>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Detailed statement of work for accurate estimates</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604455" y="1833207"/>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036168" y="1825804"/>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63201" y="1833206"/>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605391" y="3871478"/>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Implementation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588452" y="4415868"/>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Jointly work on development and testing with MS partners</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8"/>
            </p:custDataLst>
          </p:nvPr>
        </p:nvSpPr>
        <p:spPr bwMode="auto">
          <a:xfrm>
            <a:off x="5029634" y="3871478"/>
            <a:ext cx="2316994"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012696" y="4415868"/>
            <a:ext cx="2316578" cy="503043"/>
          </a:xfrm>
          <a:prstGeom prst="rect">
            <a:avLst/>
          </a:prstGeom>
          <a:noFill/>
        </p:spPr>
        <p:txBody>
          <a:bodyPr wrap="square" lIns="91416" tIns="45708" rIns="91416" bIns="45708" rtlCol="0">
            <a:noAutofit/>
          </a:bodyPr>
          <a:lstStyle/>
          <a:p>
            <a:pPr defTabSz="913951"/>
            <a:r>
              <a:rPr lang="en-US" sz="1400" dirty="0">
                <a:solidFill>
                  <a:schemeClr val="bg2">
                    <a:lumMod val="50000"/>
                  </a:schemeClr>
                </a:solidFill>
                <a:cs typeface="Segoe UI" panose="020B0502040204020203" pitchFamily="34" charset="0"/>
              </a:rPr>
              <a:t>Deploy </a:t>
            </a:r>
            <a:r>
              <a:rPr lang="en-US" sz="1400" dirty="0" smtClean="0">
                <a:solidFill>
                  <a:schemeClr val="bg2">
                    <a:lumMod val="50000"/>
                  </a:schemeClr>
                </a:solidFill>
                <a:cs typeface="Segoe UI" panose="020B0502040204020203" pitchFamily="34" charset="0"/>
              </a:rPr>
              <a:t>add-in </a:t>
            </a:r>
            <a:r>
              <a:rPr lang="en-US" sz="1400" dirty="0">
                <a:solidFill>
                  <a:schemeClr val="bg2">
                    <a:lumMod val="50000"/>
                  </a:schemeClr>
                </a:solidFill>
                <a:cs typeface="Segoe UI" panose="020B0502040204020203" pitchFamily="34" charset="0"/>
              </a:rPr>
              <a:t>solutions</a:t>
            </a:r>
          </a:p>
          <a:p>
            <a:pPr defTabSz="913951"/>
            <a:r>
              <a:rPr lang="en-US" sz="1400" dirty="0" smtClean="0">
                <a:solidFill>
                  <a:schemeClr val="bg2">
                    <a:lumMod val="50000"/>
                  </a:schemeClr>
                </a:solidFill>
                <a:cs typeface="Segoe UI" panose="020B0502040204020203" pitchFamily="34" charset="0"/>
              </a:rPr>
              <a:t>Retract farm solutions</a:t>
            </a:r>
          </a:p>
        </p:txBody>
      </p:sp>
      <p:sp>
        <p:nvSpPr>
          <p:cNvPr id="29" name="Rectangle 28"/>
          <p:cNvSpPr/>
          <p:nvPr>
            <p:custDataLst>
              <p:tags r:id="rId9"/>
            </p:custDataLst>
          </p:nvPr>
        </p:nvSpPr>
        <p:spPr bwMode="auto">
          <a:xfrm>
            <a:off x="2603450" y="5384132"/>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0"/>
            </p:custDataLst>
          </p:nvPr>
        </p:nvSpPr>
        <p:spPr bwMode="auto">
          <a:xfrm>
            <a:off x="5021372" y="5384132"/>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a:t>
            </a:r>
            <a:r>
              <a:rPr lang="en-US" sz="1200" dirty="0" smtClean="0">
                <a:solidFill>
                  <a:schemeClr val="bg2">
                    <a:lumMod val="50000"/>
                  </a:schemeClr>
                </a:solidFill>
                <a:ea typeface="Segoe UI" pitchFamily="34" charset="0"/>
                <a:cs typeface="Segoe UI" pitchFamily="34" charset="0"/>
              </a:rPr>
              <a:t>farm solution </a:t>
            </a:r>
            <a:r>
              <a:rPr lang="en-US" sz="1200" dirty="0" smtClean="0">
                <a:solidFill>
                  <a:schemeClr val="bg2">
                    <a:lumMod val="50000"/>
                  </a:schemeClr>
                </a:solidFill>
                <a:ea typeface="Segoe UI" pitchFamily="34" charset="0"/>
                <a:cs typeface="Segoe UI" pitchFamily="34" charset="0"/>
              </a:rPr>
              <a:t>by </a:t>
            </a:r>
            <a:r>
              <a:rPr lang="en-US" sz="1200" dirty="0" smtClean="0">
                <a:solidFill>
                  <a:schemeClr val="bg2">
                    <a:lumMod val="50000"/>
                  </a:schemeClr>
                </a:solidFill>
                <a:ea typeface="Segoe UI" pitchFamily="34" charset="0"/>
                <a:cs typeface="Segoe UI" pitchFamily="34" charset="0"/>
              </a:rPr>
              <a:t>add-in model solution</a:t>
            </a:r>
            <a:endParaRPr lang="en-US" sz="1200" dirty="0" smtClean="0">
              <a:solidFill>
                <a:schemeClr val="bg2">
                  <a:lumMod val="50000"/>
                </a:schemeClr>
              </a:solidFill>
              <a:ea typeface="Segoe UI" pitchFamily="34" charset="0"/>
              <a:cs typeface="Segoe UI" pitchFamily="34" charset="0"/>
            </a:endParaRP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610805" y="4397350"/>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036168" y="4403523"/>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779769" y="1825804"/>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779769" y="4405241"/>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
        <p:nvSpPr>
          <p:cNvPr id="25" name="TextBox 24"/>
          <p:cNvSpPr txBox="1"/>
          <p:nvPr/>
        </p:nvSpPr>
        <p:spPr>
          <a:xfrm>
            <a:off x="10080448" y="1834130"/>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Step 1 provides details on estimating following stages in detail.</a:t>
            </a:r>
          </a:p>
        </p:txBody>
      </p:sp>
      <p:sp>
        <p:nvSpPr>
          <p:cNvPr id="31" name="TextBox 30"/>
          <p:cNvSpPr txBox="1"/>
          <p:nvPr/>
        </p:nvSpPr>
        <p:spPr>
          <a:xfrm>
            <a:off x="7793434" y="4633397"/>
            <a:ext cx="1638520" cy="984885"/>
          </a:xfrm>
          <a:prstGeom prst="rect">
            <a:avLst/>
          </a:prstGeom>
          <a:noFill/>
        </p:spPr>
        <p:txBody>
          <a:bodyPr wrap="square" lIns="0" tIns="0" rIns="0" bIns="0" rtlCol="0">
            <a:spAutoFit/>
          </a:bodyPr>
          <a:lstStyle/>
          <a:p>
            <a:r>
              <a:rPr lang="en-US" sz="1600" spc="-70" dirty="0" smtClean="0">
                <a:gradFill>
                  <a:gsLst>
                    <a:gs pos="2917">
                      <a:schemeClr val="bg2"/>
                    </a:gs>
                    <a:gs pos="95000">
                      <a:schemeClr val="bg2"/>
                    </a:gs>
                  </a:gsLst>
                  <a:lin ang="5400000" scaled="0"/>
                </a:gradFill>
                <a:latin typeface="+mj-lt"/>
              </a:rPr>
              <a:t>Repeat the process for each solution needed to be transformed.</a:t>
            </a:r>
          </a:p>
        </p:txBody>
      </p:sp>
    </p:spTree>
    <p:extLst>
      <p:ext uri="{BB962C8B-B14F-4D97-AF65-F5344CB8AC3E}">
        <p14:creationId xmlns:p14="http://schemas.microsoft.com/office/powerpoint/2010/main" val="42848734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74D77EF0-FDBC-4E11-A26A-0FDDCAC08E68}"/>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365 Dev PnP Orange.pptx" id="{08DCB891-B467-4E76-884B-54FA5738BD91}" vid="{31D77945-AD2D-405B-A8E0-FABA9986BC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1AEA8A7-A694-4DB0-82AB-EF48F2E9B6F9}">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365 Dev PnP Orange</Template>
  <TotalTime>0</TotalTime>
  <Words>2183</Words>
  <Application>Microsoft Office PowerPoint</Application>
  <PresentationFormat>Custom</PresentationFormat>
  <Paragraphs>249</Paragraphs>
  <Slides>17</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ＭＳ Ｐゴシック</vt:lpstr>
      <vt:lpstr>Arial</vt:lpstr>
      <vt:lpstr>Calibri</vt:lpstr>
      <vt:lpstr>Capitals</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Introduction to PnP Transformation Process</vt:lpstr>
      <vt:lpstr>Developer vision</vt:lpstr>
      <vt:lpstr>Why transition to SharePoint app/add-in model?</vt:lpstr>
      <vt:lpstr>Why would you take advantage of the PnP Transformation process?</vt:lpstr>
      <vt:lpstr>PowerPoint Presentation</vt:lpstr>
      <vt:lpstr>SharePoint Customization Recommendations</vt:lpstr>
      <vt:lpstr>What does “app model” or “add-ins” mean in our terminology?</vt:lpstr>
      <vt:lpstr>Approaching add-in transformation</vt:lpstr>
      <vt:lpstr>PnP Transformation Process - Deliverables</vt:lpstr>
      <vt:lpstr>Factory based model for larger deployments</vt:lpstr>
      <vt:lpstr>PnP transformation process assets</vt:lpstr>
      <vt:lpstr>Usage guidance</vt:lpstr>
      <vt:lpstr>PowerPoint Presentation</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2015-03-30T00:31:55Z</dcterms:created>
  <dcterms:modified xsi:type="dcterms:W3CDTF">2015-06-18T12:01:18Z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